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57" r:id="rId5"/>
    <p:sldId id="259" r:id="rId6"/>
    <p:sldId id="261" r:id="rId7"/>
    <p:sldId id="266" r:id="rId8"/>
    <p:sldId id="267" r:id="rId9"/>
    <p:sldId id="269" r:id="rId10"/>
    <p:sldId id="264" r:id="rId11"/>
    <p:sldId id="276" r:id="rId12"/>
    <p:sldId id="27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WERDA Fabio" initials="WF" lastIdx="12" clrIdx="0">
    <p:extLst>
      <p:ext uri="{19B8F6BF-5375-455C-9EA6-DF929625EA0E}">
        <p15:presenceInfo xmlns:p15="http://schemas.microsoft.com/office/powerpoint/2012/main" userId="S::wawefa2022@bgbrgbiondekgasse.onmicrosoft.com::a4dd0557-3a73-420c-9fea-f6aa77c61d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5BBBF-8D09-C148-AA47-0DB5E35EB02C}" type="datetimeFigureOut">
              <a:rPr lang="de-DE" smtClean="0"/>
              <a:t>12.04.24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C83D-F818-4049-AB09-D29953B931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34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46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42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20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C83D-F818-4049-AB09-D29953B931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E738C-BE86-6147-8D23-B8CAAB964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704CB9-90BC-6246-9C93-8F65F0CA5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029D6-B368-1541-AB2F-FAC58E44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A642-1366-7243-901B-F48E780F693B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08BF80-933D-1443-9606-84358695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449046-2846-0245-81EB-8F300EAE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3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C7AFA-D890-F941-B38D-2F8F6744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9FD765-3A0D-1047-8BA3-D9B2DA39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FB1393-0179-C44C-83FC-D4E86A0E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741E-365D-874A-9C62-4E6E20ECDB34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307AAD-5BFA-874F-BE4C-177070AF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07556-74F8-4C4D-BA77-A3A2232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21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7F1382-68AD-9740-877A-04C1BD966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5FA916-F7A8-DF46-8263-4B83C0CF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D77D32-BB24-6643-8479-672872F9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7D68-8F98-F842-B670-74E95B40D299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E5D6A2-0534-2540-A383-2DB923F5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EB5BEA-358B-0D4B-9EEF-BA6F5915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8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EA392-9177-9743-A839-4BF3659A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BDE49D-47D7-0944-85DA-884BAF9D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CE428-B6B5-8644-B4EC-D9029F51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E78B-6348-484A-BA14-AE42ED27095E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69456-3244-1145-BEF1-C1CE3545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D12E8-DB42-304E-A894-B07FD78C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4FF879-1E0F-9644-865E-88D149CF4C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814" y="1825625"/>
            <a:ext cx="3267996" cy="50418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4703A1-8B7F-1842-B3CC-DD5625EE4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438835" cy="6858000"/>
          </a:xfrm>
          <a:prstGeom prst="rect">
            <a:avLst/>
          </a:prstGeom>
        </p:spPr>
      </p:pic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6EACA4FC-6CEE-1A46-AAD3-E98430B2EAE1}"/>
              </a:ext>
            </a:extLst>
          </p:cNvPr>
          <p:cNvSpPr txBox="1">
            <a:spLocks/>
          </p:cNvSpPr>
          <p:nvPr userDrawn="1"/>
        </p:nvSpPr>
        <p:spPr>
          <a:xfrm>
            <a:off x="9229387" y="64333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1C3DCF-D0D1-FE4E-8242-DC1618441EFE}" type="slidenum">
              <a:rPr lang="de-DE" b="1" smtClean="0">
                <a:solidFill>
                  <a:schemeClr val="bg1"/>
                </a:solidFill>
              </a:rPr>
              <a:pPr/>
              <a:t>‹Nr.›</a:t>
            </a:fld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E42CE-1A04-AD44-B9E9-5A5EECD8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CA8E2A-42F2-AD42-B283-C7449BC57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AC28B-2E6C-3E4A-B79B-4351F28F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2BF6-E9F6-7042-907E-161E832F3E6D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90BEF0-2D09-584D-93E4-04EBF707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ED134-8B19-9A42-8CBC-85A2F55D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2D599-4333-A444-AE41-332A42DB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7E2B1-9872-3A42-805B-98D4437C2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6B5978-1382-DD40-ACF7-AFAF8BDE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74CC2-6131-6043-B3D8-550BAAFB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6F48-D055-CB43-9E22-2CCD04879AF6}" type="datetime1">
              <a:rPr lang="de-AT" smtClean="0"/>
              <a:t>12.04.24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DDBC6C-C0CE-E048-9993-99BCD3A8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8C40EE-53BC-F048-8BFE-85E937D1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A3BD-644E-9842-A56C-54E5CAAB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FAB2E-6E5E-6545-ACF7-42901254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D0FBA-E445-BE40-B2A1-1027D5198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66E2A7-6C38-7845-908E-0BAE89C6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E78A2D-300A-2041-93E1-EE8609F1C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1B62A9-CBBD-E140-89B7-8D3D269A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458F-DD51-6D4B-A306-E0BEA5D99AFA}" type="datetime1">
              <a:rPr lang="de-AT" smtClean="0"/>
              <a:t>12.04.24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528BE7-4D90-714D-9878-1812F456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703F89-C519-2B41-873E-B417812C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B1DAB-8C54-8048-BA28-B942F1EF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5B87D0-4787-D548-A19C-BD1EB611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1361-7F02-4B4B-B732-F6AD5EFBA2D3}" type="datetime1">
              <a:rPr lang="de-AT" smtClean="0"/>
              <a:t>12.04.24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AC2783-4C6A-DD48-8989-30D59CF4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7050C-1C8C-B140-8958-CBE0FAED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71B5C5-0ACF-9647-AD71-C67AD0B8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D451-83D9-B943-9579-AE8135D168BE}" type="datetime1">
              <a:rPr lang="de-AT" smtClean="0"/>
              <a:t>12.04.24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632921-C08B-A84F-90D8-EF3BEA89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88AC0-CE35-D74B-A544-ED1AA66C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2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73F0B-3A2E-694A-816F-17FA73A4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E49F24-74CA-424E-BF1A-B4402E0B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104609-DC07-2647-B15C-298D64DC6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88AC2D-DCE2-704D-B6C4-CA060B4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5D88-6908-7846-B721-8887C9F9184F}" type="datetime1">
              <a:rPr lang="de-AT" smtClean="0"/>
              <a:t>12.04.24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4215B3-4B88-284A-B8C9-0735BD6D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CC1580-EC87-2240-8550-95F9151E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8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D3773-96BC-294E-9BFE-7E309F81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45FE38-8D48-6D4B-8BFF-FF2B9561A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AC7F0-96B8-E841-9422-61929ADE9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C54667-FDAE-2A42-8F25-0BE3E3BD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4622-7561-924A-A10A-A1CC9FFADE68}" type="datetime1">
              <a:rPr lang="de-AT" smtClean="0"/>
              <a:t>12.04.24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29E39-8726-BA4F-9854-FA0FF921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47EEDD-4C92-9B40-B6D6-049A5901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7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5DCF18-9BB5-DD47-94E9-20430542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00E5A-E547-9048-813A-DD0C8B68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4A14D-4F46-3F48-AE58-118A90115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2A80-94E7-844C-B483-C25AA6014E84}" type="datetime1">
              <a:rPr lang="de-AT" smtClean="0"/>
              <a:t>12.04.24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FF7737-2E45-6043-BE25-C56F97D24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AF890-0A40-B046-ACAB-8C937F000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3DCF-D0D1-FE4E-8242-DC1618441E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7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1.jpeg"/><Relationship Id="rId5" Type="http://schemas.openxmlformats.org/officeDocument/2006/relationships/hyperlink" Target="mailto:redaktion@mehralslesen.at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7.jpe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E9C89-C8D4-6246-9A62-F087BB0AA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939A69-E708-ED4E-9BA5-08333FF83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43B55B-E3EA-F348-BA63-5CDA54567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61"/>
            <a:ext cx="12194240" cy="68567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7A9138-65DC-BF6C-4DFE-2C21E4D30939}"/>
              </a:ext>
            </a:extLst>
          </p:cNvPr>
          <p:cNvSpPr/>
          <p:nvPr/>
        </p:nvSpPr>
        <p:spPr>
          <a:xfrm>
            <a:off x="3417345" y="536109"/>
            <a:ext cx="5593976" cy="559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4BDD55-C820-5F03-A0C4-D396936E62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513" y="1600200"/>
            <a:ext cx="4604573" cy="2234572"/>
          </a:xfrm>
          <a:prstGeom prst="rect">
            <a:avLst/>
          </a:prstGeom>
        </p:spPr>
      </p:pic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282508DB-C48E-9762-B834-E1603C99F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459" y="4044811"/>
            <a:ext cx="1926011" cy="15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9A3FB22-1D7A-EFC8-7CD5-92063D59F4AB}"/>
              </a:ext>
            </a:extLst>
          </p:cNvPr>
          <p:cNvSpPr/>
          <p:nvPr/>
        </p:nvSpPr>
        <p:spPr>
          <a:xfrm rot="572366">
            <a:off x="9947316" y="695632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C230325-AA74-1DE3-5186-1D86C806A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366">
            <a:off x="9941336" y="695631"/>
            <a:ext cx="1694873" cy="2398459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9A45A5-A9AF-1548-1375-F0859A208BE1}"/>
              </a:ext>
            </a:extLst>
          </p:cNvPr>
          <p:cNvSpPr/>
          <p:nvPr/>
        </p:nvSpPr>
        <p:spPr>
          <a:xfrm>
            <a:off x="8264792" y="481979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9C20505-C753-BD72-4984-F7D6A91CD4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92" y="481477"/>
            <a:ext cx="1694873" cy="23984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Praktisch didaktisch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endParaRPr lang="de-DE" sz="24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005012"/>
            <a:ext cx="1002376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Für die Primarstufe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AT" sz="1800" dirty="0">
                <a:latin typeface="+mj-lt"/>
              </a:rPr>
              <a:t>Erklärt die </a:t>
            </a:r>
            <a:r>
              <a:rPr lang="de-AT" sz="1800" b="1" dirty="0">
                <a:latin typeface="+mj-lt"/>
              </a:rPr>
              <a:t>pädagogische Basis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Didaktische und methodische </a:t>
            </a:r>
            <a:r>
              <a:rPr lang="de-DE" sz="1800" b="1" dirty="0">
                <a:latin typeface="+mj-lt"/>
              </a:rPr>
              <a:t>Grundlagen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Vorschläge zum </a:t>
            </a:r>
            <a:r>
              <a:rPr lang="de-DE" sz="1800" b="1" dirty="0">
                <a:latin typeface="+mj-lt"/>
              </a:rPr>
              <a:t>Einsatz im Unterricht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b="1" dirty="0">
                <a:latin typeface="+mj-lt"/>
              </a:rPr>
              <a:t>Praktische Beispiele </a:t>
            </a:r>
            <a:r>
              <a:rPr lang="de-DE" sz="1800" dirty="0">
                <a:latin typeface="+mj-lt"/>
              </a:rPr>
              <a:t>anhand von Seiten, die in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jeder Ausgabe wiederkehren</a:t>
            </a:r>
          </a:p>
          <a:p>
            <a:pPr>
              <a:buSzPct val="100000"/>
              <a:buBlip>
                <a:blip r:embed="rId4"/>
              </a:buBlip>
            </a:pPr>
            <a:r>
              <a:rPr lang="de-DE" sz="1800" dirty="0">
                <a:latin typeface="+mj-lt"/>
              </a:rPr>
              <a:t>Für </a:t>
            </a:r>
            <a:r>
              <a:rPr lang="de-DE" sz="1800" b="1" dirty="0">
                <a:latin typeface="+mj-lt"/>
              </a:rPr>
              <a:t>jede Zeitschrift </a:t>
            </a:r>
            <a:r>
              <a:rPr lang="de-DE" sz="1800" dirty="0">
                <a:latin typeface="+mj-lt"/>
              </a:rPr>
              <a:t>verfügbar</a:t>
            </a:r>
          </a:p>
          <a:p>
            <a:pPr>
              <a:buSzPct val="100000"/>
              <a:buBlip>
                <a:blip r:embed="rId4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 Zu finden auf:</a:t>
            </a:r>
            <a:br>
              <a:rPr lang="de-AT" sz="1800" b="1" dirty="0">
                <a:solidFill>
                  <a:srgbClr val="C00000"/>
                </a:solidFill>
                <a:latin typeface="+mj-lt"/>
              </a:rPr>
            </a:b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primarstufe</a:t>
            </a:r>
            <a:r>
              <a:rPr lang="de-AT" sz="1800" b="1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AT" sz="1800" b="1" dirty="0" err="1">
                <a:solidFill>
                  <a:srgbClr val="C00000"/>
                </a:solidFill>
                <a:latin typeface="+mj-lt"/>
              </a:rPr>
              <a:t>didaktik</a:t>
            </a:r>
            <a:br>
              <a:rPr lang="de-AT" sz="1800" b="1" dirty="0">
                <a:solidFill>
                  <a:srgbClr val="C00000"/>
                </a:solidFill>
                <a:latin typeface="+mj-lt"/>
              </a:rPr>
            </a:br>
            <a:endParaRPr lang="de-AT" sz="1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F16D86-D05B-B370-8E37-B300F32DA2E2}"/>
              </a:ext>
            </a:extLst>
          </p:cNvPr>
          <p:cNvSpPr/>
          <p:nvPr/>
        </p:nvSpPr>
        <p:spPr>
          <a:xfrm rot="21158653">
            <a:off x="6561161" y="610993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BDD32C-1144-C08C-3DD0-6A05F1C26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8653">
            <a:off x="6561160" y="610993"/>
            <a:ext cx="1694873" cy="239845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8AED2CF-BD9D-3B12-86E2-F7D435E31288}"/>
              </a:ext>
            </a:extLst>
          </p:cNvPr>
          <p:cNvSpPr/>
          <p:nvPr/>
        </p:nvSpPr>
        <p:spPr>
          <a:xfrm rot="573199">
            <a:off x="8979816" y="3162177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20E6CBC-1981-3919-235D-46CA85048EE7}"/>
              </a:ext>
            </a:extLst>
          </p:cNvPr>
          <p:cNvSpPr/>
          <p:nvPr/>
        </p:nvSpPr>
        <p:spPr>
          <a:xfrm rot="21222662">
            <a:off x="7224187" y="3200578"/>
            <a:ext cx="1694873" cy="23984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0364BC-44E2-A30C-B4E9-D5931A0D4B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2662">
            <a:off x="7230430" y="3208252"/>
            <a:ext cx="1698391" cy="24034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727917-63EA-F856-010F-EC69100C5A6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3199">
            <a:off x="8975909" y="3159687"/>
            <a:ext cx="1698391" cy="24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089AB7"/>
                </a:solidFill>
                <a:latin typeface="+mn-lt"/>
              </a:rPr>
              <a:t>www.mehralslesen.at</a:t>
            </a:r>
            <a:r>
              <a:rPr lang="de-DE" dirty="0">
                <a:solidFill>
                  <a:srgbClr val="089AB7"/>
                </a:solidFill>
                <a:latin typeface="+mn-lt"/>
              </a:rPr>
              <a:t> &gt; Service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Informationen für </a:t>
            </a:r>
            <a:r>
              <a:rPr lang="de-DE" sz="2400" dirty="0" err="1">
                <a:latin typeface="+mn-lt"/>
              </a:rPr>
              <a:t>Referent:innen</a:t>
            </a:r>
            <a:endParaRPr lang="de-DE" sz="2400" dirty="0">
              <a:latin typeface="+mn-lt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8BF5640-E8DE-C541-A659-26A0B626500F}"/>
              </a:ext>
            </a:extLst>
          </p:cNvPr>
          <p:cNvSpPr txBox="1">
            <a:spLocks/>
          </p:cNvSpPr>
          <p:nvPr/>
        </p:nvSpPr>
        <p:spPr>
          <a:xfrm>
            <a:off x="1330035" y="2213557"/>
            <a:ext cx="10023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r>
              <a:rPr lang="de-AT" sz="1800" dirty="0">
                <a:latin typeface="+mj-lt"/>
              </a:rPr>
              <a:t>Um Ihnen die </a:t>
            </a:r>
            <a:r>
              <a:rPr lang="de-AT" sz="1800" b="1" dirty="0">
                <a:latin typeface="+mj-lt"/>
              </a:rPr>
              <a:t>Information über die „Mehr als Lesen“-Jahresabos </a:t>
            </a:r>
            <a:r>
              <a:rPr lang="de-AT" sz="1800" dirty="0">
                <a:latin typeface="+mj-lt"/>
              </a:rPr>
              <a:t>zu</a:t>
            </a:r>
            <a:r>
              <a:rPr lang="de-AT" sz="1800" b="1" dirty="0">
                <a:latin typeface="+mj-lt"/>
              </a:rPr>
              <a:t> </a:t>
            </a:r>
            <a:br>
              <a:rPr lang="de-AT" sz="1800" b="1" dirty="0">
                <a:latin typeface="+mj-lt"/>
              </a:rPr>
            </a:br>
            <a:r>
              <a:rPr lang="de-AT" sz="1800" dirty="0">
                <a:latin typeface="+mj-lt"/>
              </a:rPr>
              <a:t>erleichtern, ­finden Sie auf </a:t>
            </a:r>
            <a:r>
              <a:rPr lang="de-AT" sz="1800" b="1" dirty="0" err="1">
                <a:latin typeface="+mj-lt"/>
              </a:rPr>
              <a:t>www.mehralslesen.at</a:t>
            </a:r>
            <a:r>
              <a:rPr lang="de-AT" sz="1800" b="1" dirty="0">
                <a:latin typeface="+mj-lt"/>
              </a:rPr>
              <a:t> unter dem Menüpunkt SERVICE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Kopiervorlage „Elternbrief“ und „Kollegium“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>
                <a:latin typeface="+mj-lt"/>
              </a:rPr>
              <a:t>„Pädagogische Handreichung – praktisch didaktisch“ zum Download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>
                <a:latin typeface="+mj-lt"/>
              </a:rPr>
              <a:t>Webinare zum Nachschauen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r>
              <a:rPr lang="de-AT" sz="1800" dirty="0" err="1">
                <a:latin typeface="+mj-lt"/>
              </a:rPr>
              <a:t>Erklärvideos</a:t>
            </a:r>
            <a:r>
              <a:rPr lang="de-AT" sz="1800" dirty="0">
                <a:latin typeface="+mj-lt"/>
              </a:rPr>
              <a:t> u. v. m.</a:t>
            </a:r>
          </a:p>
          <a:p>
            <a:pPr>
              <a:buSzPct val="100000"/>
              <a:buFont typeface="Arial" panose="020B0604020202020204" pitchFamily="34" charset="0"/>
              <a:buBlip>
                <a:blip r:embed="rId2"/>
              </a:buBlip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800" dirty="0">
                <a:solidFill>
                  <a:srgbClr val="C00000"/>
                </a:solidFill>
              </a:rPr>
              <a:t>Online-Paket</a:t>
            </a:r>
            <a:endParaRPr lang="de-AT" sz="1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167028-A455-A54C-ADCC-9C6441B0F006}"/>
              </a:ext>
            </a:extLst>
          </p:cNvPr>
          <p:cNvSpPr/>
          <p:nvPr/>
        </p:nvSpPr>
        <p:spPr>
          <a:xfrm>
            <a:off x="1330035" y="5013844"/>
            <a:ext cx="4653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Lehrer:innen</a:t>
            </a:r>
            <a:r>
              <a:rPr lang="de-AT" dirty="0">
                <a:latin typeface="+mj-lt"/>
              </a:rPr>
              <a:t> </a:t>
            </a:r>
          </a:p>
          <a:p>
            <a:r>
              <a:rPr lang="de-AT" b="1" dirty="0">
                <a:latin typeface="+mj-lt"/>
              </a:rPr>
              <a:t>Digitale Unterrichtsimpulse: </a:t>
            </a:r>
            <a:r>
              <a:rPr lang="de-AT" dirty="0">
                <a:latin typeface="+mj-lt"/>
              </a:rPr>
              <a:t>Arbeitsblätter, Hörübungen und interaktive Lernspiele, kostenlos zu jeder ­Ausgabe</a:t>
            </a:r>
            <a:endParaRPr lang="de-AT" dirty="0">
              <a:effectLst/>
              <a:latin typeface="+mj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7312C86-F2D4-364C-837F-D2FEB81E3039}"/>
              </a:ext>
            </a:extLst>
          </p:cNvPr>
          <p:cNvSpPr/>
          <p:nvPr/>
        </p:nvSpPr>
        <p:spPr>
          <a:xfrm>
            <a:off x="6742607" y="5013844"/>
            <a:ext cx="4653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u="sng" dirty="0">
                <a:latin typeface="+mj-lt"/>
              </a:rPr>
              <a:t>Für </a:t>
            </a:r>
            <a:r>
              <a:rPr lang="de-AT" u="sng" dirty="0" err="1">
                <a:latin typeface="+mj-lt"/>
              </a:rPr>
              <a:t>Schüler:innen</a:t>
            </a:r>
            <a:endParaRPr lang="de-AT" dirty="0">
              <a:latin typeface="+mj-lt"/>
            </a:endParaRPr>
          </a:p>
          <a:p>
            <a:r>
              <a:rPr lang="de-AT" b="1" dirty="0">
                <a:latin typeface="+mj-lt"/>
              </a:rPr>
              <a:t>Die App zum Abo: </a:t>
            </a:r>
            <a:r>
              <a:rPr lang="de-AT" dirty="0">
                <a:latin typeface="+mj-lt"/>
              </a:rPr>
              <a:t>für alle Zeitschriften und </a:t>
            </a:r>
            <a:br>
              <a:rPr lang="de-AT" dirty="0">
                <a:latin typeface="+mj-lt"/>
              </a:rPr>
            </a:br>
            <a:r>
              <a:rPr lang="de-AT" dirty="0">
                <a:latin typeface="+mj-lt"/>
              </a:rPr>
              <a:t>Bücher – für Schule und Hausübungen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AD1339-83CB-BDD3-C3B3-8CBFA69F0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2375">
            <a:off x="5412414" y="4499770"/>
            <a:ext cx="1367172" cy="205006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3B2D952-4AE1-A09C-1A66-830C130703B1}"/>
              </a:ext>
            </a:extLst>
          </p:cNvPr>
          <p:cNvSpPr/>
          <p:nvPr/>
        </p:nvSpPr>
        <p:spPr>
          <a:xfrm>
            <a:off x="10799895" y="2026754"/>
            <a:ext cx="216131" cy="12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30CC05-4103-BE7C-9AF0-092253BBEC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90" r="33978" b="59637"/>
          <a:stretch/>
        </p:blipFill>
        <p:spPr>
          <a:xfrm>
            <a:off x="8551279" y="1177840"/>
            <a:ext cx="3807134" cy="3283200"/>
          </a:xfrm>
          <a:prstGeom prst="rect">
            <a:avLst/>
          </a:prstGeom>
        </p:spPr>
      </p:pic>
      <p:pic>
        <p:nvPicPr>
          <p:cNvPr id="4" name="Grafik 3" descr="Ein Bild, das Website enthält.&#10;&#10;Automatisch generierte Beschreibung">
            <a:extLst>
              <a:ext uri="{FF2B5EF4-FFF2-40B4-BE49-F238E27FC236}">
                <a16:creationId xmlns:a16="http://schemas.microsoft.com/office/drawing/2014/main" id="{80BC0957-5450-619F-F17E-23D4AAA4A3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748" y="1743531"/>
            <a:ext cx="2162320" cy="14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1E00810-3BED-6867-8C07-2D580F614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95883">
            <a:off x="5963876" y="2294120"/>
            <a:ext cx="2978697" cy="296057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244E16F-67C4-5625-6CE0-8A829FE1DF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58" y="324786"/>
            <a:ext cx="3687939" cy="178973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10023765" cy="4351338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175A20-5E99-4840-A69A-021E2477EF1D}"/>
              </a:ext>
            </a:extLst>
          </p:cNvPr>
          <p:cNvSpPr txBox="1"/>
          <p:nvPr/>
        </p:nvSpPr>
        <p:spPr>
          <a:xfrm>
            <a:off x="1397269" y="5281087"/>
            <a:ext cx="33209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latin typeface="+mj-lt"/>
              </a:rPr>
              <a:t>Für Ihre Fragen: </a:t>
            </a:r>
          </a:p>
          <a:p>
            <a:r>
              <a:rPr lang="de-AT" u="sng" dirty="0">
                <a:solidFill>
                  <a:srgbClr val="089AB7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redaktion@mehralslesen.at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u="sng" dirty="0" err="1">
                <a:solidFill>
                  <a:srgbClr val="089AB7"/>
                </a:solidFill>
                <a:latin typeface="+mj-lt"/>
              </a:rPr>
              <a:t>abo@mehralslesen.at</a:t>
            </a:r>
            <a:endParaRPr lang="de-AT" u="sng" dirty="0">
              <a:solidFill>
                <a:srgbClr val="089AB7"/>
              </a:solidFill>
              <a:latin typeface="+mj-lt"/>
            </a:endParaRPr>
          </a:p>
          <a:p>
            <a:r>
              <a:rPr lang="de-AT" dirty="0">
                <a:latin typeface="+mj-lt"/>
              </a:rPr>
              <a:t>01/589 00-170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65DE053-BA56-C549-BE3F-1CEC46FC7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9352"/>
            <a:ext cx="10023764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Auf Wiedersehen bei</a:t>
            </a:r>
            <a:endParaRPr lang="de-DE" sz="2400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23732D-927B-5EB2-86B8-BFD48BDEAC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04316">
            <a:off x="1032823" y="2126304"/>
            <a:ext cx="2621342" cy="26053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CC2DAD-BAE1-3AC1-8178-7E478F5F66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4921">
            <a:off x="2027507" y="1786541"/>
            <a:ext cx="2883476" cy="2865929"/>
          </a:xfrm>
          <a:prstGeom prst="rect">
            <a:avLst/>
          </a:prstGeom>
        </p:spPr>
      </p:pic>
      <p:pic>
        <p:nvPicPr>
          <p:cNvPr id="9" name="Grafik 8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61CD8CB6-5670-C173-F608-850A19FAA09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197">
            <a:off x="2962096" y="2003069"/>
            <a:ext cx="3043071" cy="32898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C01A67-1CF7-A0F3-0D94-C2E21F8AFA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4943">
            <a:off x="3619833" y="2215008"/>
            <a:ext cx="2883476" cy="28659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1D6941-8AA9-A5EB-DE78-5132C099A6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3305" y="2299086"/>
            <a:ext cx="2956734" cy="2938741"/>
          </a:xfrm>
          <a:prstGeom prst="rect">
            <a:avLst/>
          </a:prstGeom>
        </p:spPr>
      </p:pic>
      <p:pic>
        <p:nvPicPr>
          <p:cNvPr id="13" name="Grafik 12" descr="Ein Bild, das Logo enthält.&#10;&#10;Automatisch generierte Beschreibung">
            <a:extLst>
              <a:ext uri="{FF2B5EF4-FFF2-40B4-BE49-F238E27FC236}">
                <a16:creationId xmlns:a16="http://schemas.microsoft.com/office/drawing/2014/main" id="{17E4D118-17CE-2E9F-66E1-5BC90E472A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978" y="5254955"/>
            <a:ext cx="1025596" cy="820478"/>
          </a:xfrm>
          <a:prstGeom prst="rect">
            <a:avLst/>
          </a:prstGeom>
        </p:spPr>
      </p:pic>
      <p:pic>
        <p:nvPicPr>
          <p:cNvPr id="15" name="Grafik 14" descr="Ein Bild, das Logo enthält.&#10;&#10;Automatisch generierte Beschreibung">
            <a:extLst>
              <a:ext uri="{FF2B5EF4-FFF2-40B4-BE49-F238E27FC236}">
                <a16:creationId xmlns:a16="http://schemas.microsoft.com/office/drawing/2014/main" id="{4816EF55-E536-2A87-1563-7EF07BBE42C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565" y="6140457"/>
            <a:ext cx="2696423" cy="4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Wortschatz – Werte – Weltwissen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b="1" dirty="0">
                <a:latin typeface="+mj-lt"/>
              </a:rPr>
              <a:t>Das Jugendrotkreuz </a:t>
            </a:r>
            <a:r>
              <a:rPr lang="de-AT" sz="1800" dirty="0">
                <a:latin typeface="+mj-lt"/>
              </a:rPr>
              <a:t>führt sein Zeitschriften-Angebot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im Schuljahr 2024/25 fort.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/>
              <a:t>Leseförderung und soziales Lernen laut </a:t>
            </a:r>
            <a:r>
              <a:rPr lang="de-DE" sz="1800" dirty="0">
                <a:latin typeface="+mj-lt"/>
              </a:rPr>
              <a:t>Rundschreiben des BMBWF </a:t>
            </a:r>
            <a:r>
              <a:rPr lang="de-DE" sz="1800" dirty="0"/>
              <a:t>(GZ 2022-0.517.169)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Übergreifende Themen zur Kompetenzentwicklung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entsprechend Lehrplan 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8F2A8C-8A0C-BA8A-743B-C72692187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860" y="625704"/>
            <a:ext cx="4610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Mehr als Lesen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100 % gemeinnützig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5550826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Soziales Engagement und Gemeinnützigkeit sind die Leitgedanken des Jugendrot­kreuzes.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Nur </a:t>
            </a:r>
            <a:r>
              <a:rPr lang="de-AT" sz="1800" i="1" dirty="0">
                <a:latin typeface="+mj-lt"/>
              </a:rPr>
              <a:t>Hallo Schule!, Meine Welt</a:t>
            </a:r>
            <a:r>
              <a:rPr lang="de-AT" sz="1800" dirty="0">
                <a:latin typeface="+mj-lt"/>
              </a:rPr>
              <a:t>, </a:t>
            </a:r>
            <a:br>
              <a:rPr lang="de-AT" sz="1800" dirty="0">
                <a:latin typeface="+mj-lt"/>
              </a:rPr>
            </a:br>
            <a:r>
              <a:rPr lang="de-AT" sz="1800" i="1" dirty="0">
                <a:latin typeface="+mj-lt"/>
              </a:rPr>
              <a:t>Mein Express </a:t>
            </a:r>
            <a:r>
              <a:rPr lang="de-AT" sz="1800" dirty="0">
                <a:latin typeface="+mj-lt"/>
              </a:rPr>
              <a:t>sind zu 100 Prozent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gemeinnützig.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Jeder Euro Reinerlös fließt in Angebote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für Kinder und Jugendliche.</a:t>
            </a:r>
          </a:p>
        </p:txBody>
      </p:sp>
      <p:pic>
        <p:nvPicPr>
          <p:cNvPr id="4" name="Inhaltsplatzhalter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E4BD40F7-09D4-9F36-CBA9-BDFE7BBA02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141" y="850012"/>
            <a:ext cx="5550826" cy="47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1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500062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Unsere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5" y="1750014"/>
            <a:ext cx="6333958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AT" sz="1800" dirty="0">
                <a:latin typeface="+mj-lt"/>
              </a:rPr>
              <a:t>Unser Kompass ist die </a:t>
            </a:r>
            <a:r>
              <a:rPr lang="de-AT" sz="1800" b="1" dirty="0">
                <a:latin typeface="+mj-lt"/>
              </a:rPr>
              <a:t>Wertewelt des Jugendrotkreuzes.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Wir vermitteln eine Haltung des Helfens.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bei Kindern und Jugendlichen </a:t>
            </a:r>
            <a:r>
              <a:rPr lang="de-DE" sz="1800" b="1" dirty="0">
                <a:latin typeface="+mj-lt"/>
              </a:rPr>
              <a:t>Freude am Lesen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wecken. 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schaffen </a:t>
            </a:r>
            <a:r>
              <a:rPr lang="de-DE" sz="1800" b="1" dirty="0">
                <a:latin typeface="+mj-lt"/>
              </a:rPr>
              <a:t>Lesekompetenz</a:t>
            </a:r>
            <a:r>
              <a:rPr lang="de-DE" sz="1800" dirty="0">
                <a:latin typeface="+mj-lt"/>
              </a:rPr>
              <a:t> als Voraussetzung für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Bildungschancen von Kindern und Jugendlichen.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Unsere Inhalte sind </a:t>
            </a:r>
            <a:r>
              <a:rPr lang="de-DE" sz="1800" b="1" dirty="0">
                <a:latin typeface="+mj-lt"/>
              </a:rPr>
              <a:t>für den Unterricht geeignet </a:t>
            </a:r>
            <a:r>
              <a:rPr lang="de-DE" sz="1800" dirty="0">
                <a:latin typeface="+mj-lt"/>
              </a:rPr>
              <a:t>und treffen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die </a:t>
            </a:r>
            <a:r>
              <a:rPr lang="de-DE" sz="1800" b="1" dirty="0">
                <a:latin typeface="+mj-lt"/>
              </a:rPr>
              <a:t>Interessen</a:t>
            </a:r>
            <a:r>
              <a:rPr lang="de-DE" sz="1800" dirty="0">
                <a:latin typeface="+mj-lt"/>
              </a:rPr>
              <a:t> unserer </a:t>
            </a:r>
            <a:r>
              <a:rPr lang="de-DE" sz="1800" dirty="0" err="1">
                <a:latin typeface="+mj-lt"/>
              </a:rPr>
              <a:t>Leser:innen</a:t>
            </a:r>
            <a:r>
              <a:rPr lang="de-DE" sz="1800" dirty="0">
                <a:latin typeface="+mj-lt"/>
              </a:rPr>
              <a:t>.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Wir wollen mit </a:t>
            </a:r>
            <a:r>
              <a:rPr lang="de-DE" sz="1800" b="1" dirty="0">
                <a:latin typeface="+mj-lt"/>
              </a:rPr>
              <a:t>Qualität</a:t>
            </a:r>
            <a:r>
              <a:rPr lang="de-DE" sz="1800" dirty="0">
                <a:latin typeface="+mj-lt"/>
              </a:rPr>
              <a:t> und guten Argumenten überzeugen.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Hinter unserem Angebot steht eine bewährte </a:t>
            </a:r>
            <a:r>
              <a:rPr lang="de-DE" sz="1800" b="1" dirty="0">
                <a:latin typeface="+mj-lt"/>
              </a:rPr>
              <a:t>gemeinnützige </a:t>
            </a:r>
            <a:br>
              <a:rPr lang="de-DE" sz="1800" b="1" dirty="0">
                <a:latin typeface="+mj-lt"/>
              </a:rPr>
            </a:br>
            <a:r>
              <a:rPr lang="de-DE" sz="1800" b="1" dirty="0">
                <a:latin typeface="+mj-lt"/>
              </a:rPr>
              <a:t>Organisation</a:t>
            </a:r>
            <a:r>
              <a:rPr lang="de-DE" sz="1800" dirty="0">
                <a:latin typeface="+mj-lt"/>
              </a:rPr>
              <a:t>. Der </a:t>
            </a:r>
            <a:r>
              <a:rPr lang="de-DE" sz="1800" b="1" dirty="0">
                <a:latin typeface="+mj-lt"/>
              </a:rPr>
              <a:t>Reinerlös</a:t>
            </a:r>
            <a:r>
              <a:rPr lang="de-DE" sz="1800" dirty="0">
                <a:latin typeface="+mj-lt"/>
              </a:rPr>
              <a:t> kommt den </a:t>
            </a:r>
            <a:r>
              <a:rPr lang="de-DE" sz="1800" b="1" dirty="0">
                <a:latin typeface="+mj-lt"/>
              </a:rPr>
              <a:t>Schulen</a:t>
            </a:r>
            <a:r>
              <a:rPr lang="de-DE" sz="1800" dirty="0">
                <a:latin typeface="+mj-lt"/>
              </a:rPr>
              <a:t> zugute.</a:t>
            </a:r>
          </a:p>
          <a:p>
            <a:pPr>
              <a:buSzPct val="100000"/>
              <a:buBlip>
                <a:blip r:embed="rId2"/>
              </a:buBlip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67A4B1B-E984-1041-AD93-7591EBCF6F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192" y="2373068"/>
            <a:ext cx="3415135" cy="33858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3DCE89-91AE-EED3-CDA1-579A7D33E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59" y="1074589"/>
            <a:ext cx="3000510" cy="1456130"/>
          </a:xfrm>
          <a:prstGeom prst="rect">
            <a:avLst/>
          </a:prstGeom>
        </p:spPr>
      </p:pic>
      <p:pic>
        <p:nvPicPr>
          <p:cNvPr id="5" name="Grafik 4" descr="Ein Bild, das Logo enthält.&#10;&#10;Automatisch generierte Beschreibung">
            <a:extLst>
              <a:ext uri="{FF2B5EF4-FFF2-40B4-BE49-F238E27FC236}">
                <a16:creationId xmlns:a16="http://schemas.microsoft.com/office/drawing/2014/main" id="{C9FF296D-3064-92A7-8C02-2D68C5B32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8272" y="752604"/>
            <a:ext cx="1025596" cy="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5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C7DA3CE-89E2-2554-6592-7CA9D2371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513" y="4073"/>
            <a:ext cx="9681894" cy="684985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1F1AE82-53B7-D84A-BAC3-D6D130D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4" y="724504"/>
            <a:ext cx="9914965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Jahresangebot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Volksschule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93D9485-2FB3-C944-8597-4C112586D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834" y="-7191938"/>
            <a:ext cx="1040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dirty="0">
                <a:solidFill>
                  <a:srgbClr val="089AB7"/>
                </a:solidFill>
                <a:latin typeface="+mn-lt"/>
              </a:rPr>
              <a:t>Das Zeitschriften-Abo</a:t>
            </a:r>
            <a:br>
              <a:rPr lang="de-DE" dirty="0">
                <a:solidFill>
                  <a:srgbClr val="089AB7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Ein innovatives Konzept zur Leseförderung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2219554"/>
            <a:ext cx="6635615" cy="43513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Große Vielfalt an Textsorten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Englisch ab der 1. Schulstufe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mit exklusiven Lesegeschichten, Reportagen, Interviews, Experimenten, Kurz- und Bildgeschichten und vielem mehr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Förderung des Hörverstehens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Passende Übungen zu den Texten – direkt in den Heften sowie vertiefend mit umfangreichen Online-Angeboten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Aktualität und Vielfalt</a:t>
            </a:r>
          </a:p>
          <a:p>
            <a:pPr>
              <a:buSzPct val="100000"/>
              <a:buBlip>
                <a:blip r:embed="rId2"/>
              </a:buBlip>
            </a:pPr>
            <a:r>
              <a:rPr lang="de-DE" sz="1800" dirty="0">
                <a:latin typeface="+mj-lt"/>
              </a:rPr>
              <a:t>Der soziale Adventkalender für die Klasse mit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Hörgeschichten, Liedern, Spielen und Videos</a:t>
            </a:r>
            <a:endParaRPr lang="de-DE" sz="1800" dirty="0"/>
          </a:p>
          <a:p>
            <a:pPr>
              <a:buSzPct val="100000"/>
              <a:buBlip>
                <a:blip r:embed="rId2"/>
              </a:buBlip>
            </a:pPr>
            <a:endParaRPr lang="de-AT" sz="1800" dirty="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7B7EEBB-C258-39DA-C670-FBC49AF7BF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324" y="617102"/>
            <a:ext cx="2883476" cy="2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6" y="724504"/>
            <a:ext cx="10023764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Hallo Schule!</a:t>
            </a:r>
            <a:br>
              <a:rPr lang="de-DE" i="1" dirty="0">
                <a:solidFill>
                  <a:srgbClr val="089AB7"/>
                </a:solidFill>
                <a:latin typeface="+mn-lt"/>
              </a:rPr>
            </a:b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835" y="1788340"/>
            <a:ext cx="9914964" cy="4782552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de-DE" sz="1900" b="1" dirty="0">
                <a:latin typeface="+mj-lt"/>
              </a:rPr>
              <a:t>2 Seiten Jahreskreis </a:t>
            </a:r>
            <a:r>
              <a:rPr lang="de-DE" sz="1900" dirty="0">
                <a:latin typeface="+mj-lt"/>
              </a:rPr>
              <a:t>(Jahreszeiten, Weihnachten, Ostern, Muttertag, Vatertag)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900" b="1" dirty="0">
                <a:latin typeface="+mj-lt"/>
              </a:rPr>
              <a:t>Tiergeschichte </a:t>
            </a:r>
            <a:r>
              <a:rPr lang="de-DE" sz="1900" dirty="0">
                <a:latin typeface="+mj-lt"/>
              </a:rPr>
              <a:t>zum Hören und Vorlesen</a:t>
            </a:r>
            <a:endParaRPr lang="de-DE" sz="1900" b="1" dirty="0">
              <a:latin typeface="+mj-lt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de-DE" sz="1900" dirty="0">
                <a:latin typeface="+mj-lt"/>
              </a:rPr>
              <a:t>Sicher unterwegs – </a:t>
            </a:r>
            <a:r>
              <a:rPr lang="de-DE" sz="1900" b="1" dirty="0">
                <a:latin typeface="+mj-lt"/>
              </a:rPr>
              <a:t>AUVA-Tipps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900" b="1" dirty="0">
                <a:latin typeface="+mj-lt"/>
              </a:rPr>
              <a:t>Leseübungen</a:t>
            </a:r>
            <a:r>
              <a:rPr lang="de-DE" sz="1900" dirty="0">
                <a:latin typeface="+mj-lt"/>
              </a:rPr>
              <a:t> zu den Gedichten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900" b="1" dirty="0">
                <a:latin typeface="+mj-lt"/>
              </a:rPr>
              <a:t>Tier-</a:t>
            </a:r>
            <a:r>
              <a:rPr lang="de-DE" sz="1900" b="1" dirty="0" err="1">
                <a:latin typeface="+mj-lt"/>
              </a:rPr>
              <a:t>Erklärposter</a:t>
            </a:r>
            <a:endParaRPr lang="de-DE" sz="1900" dirty="0">
              <a:latin typeface="+mj-lt"/>
            </a:endParaRPr>
          </a:p>
          <a:p>
            <a:pPr>
              <a:buSzPct val="100000"/>
              <a:buBlip>
                <a:blip r:embed="rId3"/>
              </a:buBlip>
            </a:pPr>
            <a:r>
              <a:rPr lang="de-DE" sz="1900" b="1" dirty="0">
                <a:latin typeface="+mj-lt"/>
              </a:rPr>
              <a:t>Rätsel/Fehlersuchbild</a:t>
            </a:r>
            <a:r>
              <a:rPr lang="de-DE" sz="1900" dirty="0">
                <a:latin typeface="+mj-lt"/>
              </a:rPr>
              <a:t>: zunehmender Schwierigkeitsgrad mit Fortschritt des Schuljahres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900" dirty="0">
                <a:latin typeface="+mj-lt"/>
              </a:rPr>
              <a:t>Link zur Jahresplanung: </a:t>
            </a:r>
            <a:r>
              <a:rPr lang="de-DE" sz="1900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DE" sz="1900" dirty="0">
                <a:solidFill>
                  <a:srgbClr val="C00000"/>
                </a:solidFill>
                <a:latin typeface="+mj-lt"/>
              </a:rPr>
              <a:t>/hallo-schule/</a:t>
            </a:r>
            <a:r>
              <a:rPr lang="de-DE" sz="1900" dirty="0" err="1">
                <a:solidFill>
                  <a:srgbClr val="C00000"/>
                </a:solidFill>
                <a:latin typeface="+mj-lt"/>
              </a:rPr>
              <a:t>jahresplanung</a:t>
            </a:r>
            <a:endParaRPr lang="de-DE" sz="1900" dirty="0">
              <a:solidFill>
                <a:srgbClr val="C00000"/>
              </a:solidFill>
              <a:latin typeface="+mj-lt"/>
            </a:endParaRPr>
          </a:p>
          <a:p>
            <a:pPr marL="0" indent="0">
              <a:buSzPct val="100000"/>
              <a:buNone/>
            </a:pPr>
            <a:endParaRPr lang="de-DE" sz="1900" dirty="0">
              <a:latin typeface="+mj-lt"/>
            </a:endParaRPr>
          </a:p>
          <a:p>
            <a:pPr marL="0" indent="0">
              <a:buSzPct val="100000"/>
              <a:buNone/>
            </a:pPr>
            <a:r>
              <a:rPr lang="de-AT" sz="1900" dirty="0">
                <a:solidFill>
                  <a:srgbClr val="C00000"/>
                </a:solidFill>
              </a:rPr>
              <a:t>Online-Material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900" b="1" dirty="0">
                <a:latin typeface="+mj-lt"/>
              </a:rPr>
              <a:t>Arbeitsblätter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900" b="1" dirty="0">
                <a:latin typeface="+mj-lt"/>
              </a:rPr>
              <a:t>Wort- und Bildkarten </a:t>
            </a:r>
            <a:r>
              <a:rPr lang="de-DE" sz="1900" dirty="0">
                <a:latin typeface="+mj-lt"/>
              </a:rPr>
              <a:t>zur Wortschatzerarbeitung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900" b="1" dirty="0">
                <a:latin typeface="+mj-lt"/>
              </a:rPr>
              <a:t>Hörübungen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900" dirty="0">
                <a:latin typeface="+mj-lt"/>
              </a:rPr>
              <a:t>Einfache interaktive </a:t>
            </a:r>
            <a:r>
              <a:rPr lang="de-DE" sz="1900" b="1" dirty="0">
                <a:latin typeface="+mj-lt"/>
              </a:rPr>
              <a:t>Lernspiele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r>
              <a:rPr lang="de-DE" sz="1900" b="1" dirty="0">
                <a:latin typeface="+mj-lt"/>
              </a:rPr>
              <a:t>App für alle Endgeräte </a:t>
            </a:r>
            <a:r>
              <a:rPr lang="de-DE" sz="1900" dirty="0">
                <a:latin typeface="+mj-lt"/>
              </a:rPr>
              <a:t>(aktuelles Heft + Übungen; mit Archivfunktion)</a:t>
            </a:r>
          </a:p>
          <a:p>
            <a:pPr>
              <a:buClr>
                <a:srgbClr val="089AB7"/>
              </a:buClr>
              <a:buSzPct val="100000"/>
              <a:buFont typeface="Calibri Light" panose="020F0302020204030204" pitchFamily="34" charset="0"/>
              <a:buChar char="+"/>
            </a:pPr>
            <a:endParaRPr lang="de-DE" sz="1800" dirty="0">
              <a:latin typeface="+mj-lt"/>
            </a:endParaRPr>
          </a:p>
          <a:p>
            <a:pPr marL="0" indent="0">
              <a:buClr>
                <a:srgbClr val="089AB7"/>
              </a:buClr>
              <a:buSzPct val="100000"/>
              <a:buNone/>
            </a:pPr>
            <a:endParaRPr lang="de-AT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8BD5DB-D08E-EA70-E5E0-220D7A1A07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589" y="617102"/>
            <a:ext cx="2883476" cy="2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5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554990"/>
            <a:ext cx="10023764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Meine Welt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1610315"/>
            <a:ext cx="10023765" cy="3111627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2 Seiten </a:t>
            </a:r>
            <a:r>
              <a:rPr lang="de-DE" sz="1800" b="1" dirty="0">
                <a:latin typeface="+mj-lt"/>
              </a:rPr>
              <a:t>Jahreskreis </a:t>
            </a:r>
            <a:r>
              <a:rPr lang="de-DE" sz="1800" dirty="0">
                <a:latin typeface="+mj-lt"/>
              </a:rPr>
              <a:t>(Jahreszeiten, Muttertag, Vatertag, Weihnachten, Ostern)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Toni, Mo &amp; Sowieso </a:t>
            </a:r>
            <a:r>
              <a:rPr lang="de-DE" sz="1800" dirty="0">
                <a:latin typeface="+mj-lt"/>
              </a:rPr>
              <a:t>– Geschichte zum Mitraten von </a:t>
            </a:r>
            <a:r>
              <a:rPr lang="de-DE" sz="1800" b="1" dirty="0">
                <a:latin typeface="+mj-lt"/>
              </a:rPr>
              <a:t>Michaela Holzinger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Safer Internet </a:t>
            </a:r>
            <a:r>
              <a:rPr lang="de-DE" sz="1800" dirty="0">
                <a:latin typeface="+mj-lt"/>
              </a:rPr>
              <a:t>– allererste Infos zum Online-Sein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Sicher unterwegs – </a:t>
            </a:r>
            <a:r>
              <a:rPr lang="de-DE" sz="1800" b="1" dirty="0">
                <a:latin typeface="+mj-lt"/>
              </a:rPr>
              <a:t>AUVA-Tipps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Finn + Funny</a:t>
            </a:r>
            <a:r>
              <a:rPr lang="de-DE" sz="1800" dirty="0">
                <a:latin typeface="+mj-lt"/>
              </a:rPr>
              <a:t>: Geschichten im Comic-Stil  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b="1" dirty="0">
                <a:latin typeface="+mj-lt"/>
              </a:rPr>
              <a:t>Leseübungen</a:t>
            </a:r>
            <a:r>
              <a:rPr lang="de-DE" sz="1800" dirty="0">
                <a:latin typeface="+mj-lt"/>
              </a:rPr>
              <a:t> zu den Gedichten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wiederkehrendes Rätselformat: </a:t>
            </a:r>
            <a:r>
              <a:rPr lang="de-DE" sz="1800" b="1" dirty="0" err="1">
                <a:latin typeface="+mj-lt"/>
              </a:rPr>
              <a:t>Suchkritzler</a:t>
            </a:r>
            <a:r>
              <a:rPr lang="de-DE" sz="1800" b="1" dirty="0">
                <a:latin typeface="+mj-lt"/>
              </a:rPr>
              <a:t> mit Leseübung</a:t>
            </a:r>
          </a:p>
          <a:p>
            <a:pPr>
              <a:buSzPct val="100000"/>
              <a:buBlip>
                <a:blip r:embed="rId3"/>
              </a:buBlip>
            </a:pPr>
            <a:r>
              <a:rPr lang="de-DE" sz="1800" dirty="0">
                <a:latin typeface="+mj-lt"/>
              </a:rPr>
              <a:t>Link zur Jahresplanung: </a:t>
            </a:r>
            <a:r>
              <a:rPr lang="de-DE" sz="1800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DE" sz="1800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DE" sz="1800" dirty="0" err="1">
                <a:solidFill>
                  <a:srgbClr val="C00000"/>
                </a:solidFill>
                <a:latin typeface="+mj-lt"/>
              </a:rPr>
              <a:t>meinewelt</a:t>
            </a:r>
            <a:r>
              <a:rPr lang="de-DE" sz="1800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DE" sz="1800" dirty="0" err="1">
                <a:solidFill>
                  <a:srgbClr val="C00000"/>
                </a:solidFill>
                <a:latin typeface="+mj-lt"/>
              </a:rPr>
              <a:t>jahresplanung</a:t>
            </a:r>
            <a:endParaRPr lang="de-DE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3748DCD-C61F-47DA-AA1E-B67FFB315F20}"/>
              </a:ext>
            </a:extLst>
          </p:cNvPr>
          <p:cNvSpPr txBox="1"/>
          <p:nvPr/>
        </p:nvSpPr>
        <p:spPr>
          <a:xfrm>
            <a:off x="1454074" y="4859501"/>
            <a:ext cx="6859346" cy="1788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lang="de-AT" dirty="0">
                <a:solidFill>
                  <a:srgbClr val="C00000"/>
                </a:solidFill>
              </a:rPr>
              <a:t>Online-Material</a:t>
            </a:r>
            <a:endParaRPr dirty="0">
              <a:solidFill>
                <a:srgbClr val="C00000"/>
              </a:solidFill>
              <a:cs typeface="Trebuchet MS"/>
            </a:endParaRP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dirty="0">
                <a:latin typeface="+mj-lt"/>
              </a:rPr>
              <a:t>Arbeitsblätter, </a:t>
            </a:r>
            <a:r>
              <a:rPr lang="de-AT" sz="1700" b="1" dirty="0">
                <a:latin typeface="+mj-lt"/>
              </a:rPr>
              <a:t>Lese-Rallye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b="1" dirty="0">
                <a:latin typeface="+mj-lt"/>
              </a:rPr>
              <a:t>Hörübungen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b="1" dirty="0">
                <a:latin typeface="+mj-lt"/>
              </a:rPr>
              <a:t>„Leseblätter“ </a:t>
            </a:r>
            <a:r>
              <a:rPr lang="de-AT" sz="1700" dirty="0">
                <a:latin typeface="+mj-lt"/>
              </a:rPr>
              <a:t>zu „Toni, Mo &amp; Sowieso“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sz="1700" b="1" dirty="0">
                <a:latin typeface="+mj-lt"/>
              </a:rPr>
              <a:t>App für alle Endgeräte </a:t>
            </a:r>
            <a:r>
              <a:rPr lang="de-AT" sz="1700" dirty="0">
                <a:latin typeface="+mj-lt"/>
              </a:rPr>
              <a:t>(aktuelles Heft + Übungen; mit Archivfunktion)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endParaRPr sz="1700" dirty="0"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017866-03C1-7C96-8ED3-860E4F2D34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507" y="617102"/>
            <a:ext cx="2883476" cy="28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anaus gilippus enthält.&#10;&#10;Automatisch generierte Beschreibung">
            <a:extLst>
              <a:ext uri="{FF2B5EF4-FFF2-40B4-BE49-F238E27FC236}">
                <a16:creationId xmlns:a16="http://schemas.microsoft.com/office/drawing/2014/main" id="{5DD088D6-CB47-1B2E-188F-62F3004F17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5057">
            <a:off x="8086373" y="405162"/>
            <a:ext cx="3043071" cy="32898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8AFA667-BCA9-F731-E23C-841152D6DF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0516" y="617102"/>
            <a:ext cx="2883476" cy="28659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3BDFBC-F112-FF4E-95EC-F8872C00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4" y="592231"/>
            <a:ext cx="6416966" cy="1325563"/>
          </a:xfrm>
        </p:spPr>
        <p:txBody>
          <a:bodyPr/>
          <a:lstStyle/>
          <a:p>
            <a:r>
              <a:rPr lang="de-DE" i="1" dirty="0">
                <a:solidFill>
                  <a:srgbClr val="089AB7"/>
                </a:solidFill>
                <a:latin typeface="+mn-lt"/>
              </a:rPr>
              <a:t>Mein Express</a:t>
            </a:r>
            <a:endParaRPr lang="de-DE" sz="2400" i="1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75C97-B6D8-164E-AF66-15821C7A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4" y="1844984"/>
            <a:ext cx="10023765" cy="2465688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Blip>
                <a:blip r:embed="rId5"/>
              </a:buBlip>
            </a:pPr>
            <a:r>
              <a:rPr lang="de-DE" sz="1900" b="1" dirty="0">
                <a:latin typeface="+mj-lt"/>
              </a:rPr>
              <a:t>Lese- und Hörgeschichte </a:t>
            </a:r>
            <a:r>
              <a:rPr lang="de-DE" sz="1900" dirty="0">
                <a:latin typeface="+mj-lt"/>
              </a:rPr>
              <a:t>Finn + Funny von Christine Auer</a:t>
            </a:r>
            <a:endParaRPr lang="de-DE" sz="1900" dirty="0">
              <a:highlight>
                <a:srgbClr val="FF00FF"/>
              </a:highlight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r>
              <a:rPr lang="de-DE" sz="1900" dirty="0">
                <a:latin typeface="+mj-lt"/>
              </a:rPr>
              <a:t>2 Seiten </a:t>
            </a:r>
            <a:r>
              <a:rPr lang="de-DE" sz="1900" b="1" dirty="0">
                <a:latin typeface="+mj-lt"/>
              </a:rPr>
              <a:t>Jahreskreis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900" dirty="0">
                <a:latin typeface="+mj-lt"/>
              </a:rPr>
              <a:t>Geschichten neu erzählt – </a:t>
            </a:r>
            <a:r>
              <a:rPr lang="de-DE" sz="1900" b="1" dirty="0">
                <a:latin typeface="+mj-lt"/>
              </a:rPr>
              <a:t>Märchen, Fabeln, Sagen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900" dirty="0">
                <a:latin typeface="+mj-lt"/>
              </a:rPr>
              <a:t>Sicher unterwegs – </a:t>
            </a:r>
            <a:r>
              <a:rPr lang="de-DE" sz="1900" b="1" dirty="0">
                <a:latin typeface="+mj-lt"/>
              </a:rPr>
              <a:t>AUVA-Tipps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900" b="1" dirty="0">
                <a:latin typeface="+mj-lt"/>
              </a:rPr>
              <a:t>Gedichte-Rubrik:</a:t>
            </a:r>
            <a:r>
              <a:rPr lang="de-DE" sz="1900" dirty="0">
                <a:latin typeface="+mj-lt"/>
              </a:rPr>
              <a:t> Verlagerung ins Heftinnere zwecks besserer Wahrnehmung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900" b="1" dirty="0">
                <a:latin typeface="+mj-lt"/>
              </a:rPr>
              <a:t>Gewinnspiele</a:t>
            </a:r>
          </a:p>
          <a:p>
            <a:pPr>
              <a:buSzPct val="100000"/>
              <a:buBlip>
                <a:blip r:embed="rId5"/>
              </a:buBlip>
            </a:pPr>
            <a:r>
              <a:rPr lang="de-DE" sz="1900" dirty="0">
                <a:latin typeface="+mj-lt"/>
              </a:rPr>
              <a:t>Link zur Jahresplanung: </a:t>
            </a:r>
            <a:r>
              <a:rPr lang="de-DE" sz="1900" dirty="0" err="1">
                <a:solidFill>
                  <a:srgbClr val="C00000"/>
                </a:solidFill>
                <a:latin typeface="+mj-lt"/>
              </a:rPr>
              <a:t>www.mehralslesen.at</a:t>
            </a:r>
            <a:r>
              <a:rPr lang="de-DE" sz="1900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DE" sz="1900" dirty="0" err="1">
                <a:solidFill>
                  <a:srgbClr val="C00000"/>
                </a:solidFill>
                <a:latin typeface="+mj-lt"/>
              </a:rPr>
              <a:t>meinexpress</a:t>
            </a:r>
            <a:r>
              <a:rPr lang="de-DE" sz="1900" dirty="0">
                <a:solidFill>
                  <a:srgbClr val="C00000"/>
                </a:solidFill>
                <a:latin typeface="+mj-lt"/>
              </a:rPr>
              <a:t>/</a:t>
            </a:r>
            <a:r>
              <a:rPr lang="de-DE" sz="1900" dirty="0" err="1">
                <a:solidFill>
                  <a:srgbClr val="C00000"/>
                </a:solidFill>
                <a:latin typeface="+mj-lt"/>
              </a:rPr>
              <a:t>jahresplanung</a:t>
            </a:r>
            <a:endParaRPr lang="de-DE" sz="1900" dirty="0">
              <a:solidFill>
                <a:srgbClr val="C00000"/>
              </a:solidFill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endParaRPr lang="de-DE" sz="1800" dirty="0"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endParaRPr lang="de-DE" sz="1800" b="1" dirty="0">
              <a:latin typeface="+mj-lt"/>
            </a:endParaRPr>
          </a:p>
          <a:p>
            <a:pPr>
              <a:buSzPct val="100000"/>
              <a:buBlip>
                <a:blip r:embed="rId5"/>
              </a:buBlip>
            </a:pPr>
            <a:endParaRPr lang="de-DE" sz="1800" dirty="0">
              <a:latin typeface="+mj-lt"/>
            </a:endParaRPr>
          </a:p>
          <a:p>
            <a:pPr marL="0" indent="0">
              <a:buSzPct val="100000"/>
              <a:buNone/>
            </a:pPr>
            <a:endParaRPr lang="de-AT" sz="1800" dirty="0">
              <a:latin typeface="+mj-lt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3748DCD-C61F-47DA-AA1E-B67FFB315F20}"/>
              </a:ext>
            </a:extLst>
          </p:cNvPr>
          <p:cNvSpPr txBox="1"/>
          <p:nvPr/>
        </p:nvSpPr>
        <p:spPr>
          <a:xfrm>
            <a:off x="1438835" y="4463104"/>
            <a:ext cx="4657165" cy="2099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0"/>
              </a:lnSpc>
              <a:spcBef>
                <a:spcPts val="100"/>
              </a:spcBef>
            </a:pPr>
            <a:r>
              <a:rPr lang="de-AT" dirty="0">
                <a:solidFill>
                  <a:srgbClr val="C00000"/>
                </a:solidFill>
              </a:rPr>
              <a:t>Online-Material</a:t>
            </a:r>
            <a:endParaRPr lang="de-AT" b="1" dirty="0">
              <a:latin typeface="+mj-lt"/>
            </a:endParaRP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dirty="0">
                <a:latin typeface="+mj-lt"/>
              </a:rPr>
              <a:t>Arbeitsblätter, Lese-Rallye, Unterrichtstipps</a:t>
            </a:r>
            <a:endParaRPr lang="de-DE" dirty="0">
              <a:latin typeface="+mj-lt"/>
            </a:endParaRP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i="1" dirty="0">
                <a:latin typeface="+mj-lt"/>
              </a:rPr>
              <a:t>Winston Express</a:t>
            </a:r>
            <a:r>
              <a:rPr lang="de-DE" dirty="0">
                <a:latin typeface="+mj-lt"/>
              </a:rPr>
              <a:t>: </a:t>
            </a:r>
            <a:r>
              <a:rPr lang="de-DE" b="1" dirty="0">
                <a:latin typeface="+mj-lt"/>
              </a:rPr>
              <a:t>interaktiver</a:t>
            </a:r>
            <a:r>
              <a:rPr lang="de-DE" dirty="0">
                <a:latin typeface="+mj-lt"/>
              </a:rPr>
              <a:t> </a:t>
            </a:r>
            <a:r>
              <a:rPr lang="de-DE" b="1" dirty="0">
                <a:latin typeface="+mj-lt"/>
              </a:rPr>
              <a:t>Vokabeltrainer</a:t>
            </a:r>
            <a:r>
              <a:rPr lang="de-DE" dirty="0">
                <a:latin typeface="+mj-lt"/>
              </a:rPr>
              <a:t>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zu jeder Ausgabe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b="1" dirty="0">
                <a:latin typeface="+mj-lt"/>
              </a:rPr>
              <a:t>interaktive </a:t>
            </a:r>
            <a:r>
              <a:rPr lang="de-DE" dirty="0">
                <a:latin typeface="+mj-lt"/>
              </a:rPr>
              <a:t>Lernspiele</a:t>
            </a:r>
          </a:p>
          <a:p>
            <a:pPr marL="311784" indent="-285750">
              <a:lnSpc>
                <a:spcPts val="2435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DE" dirty="0">
                <a:latin typeface="+mj-lt"/>
              </a:rPr>
              <a:t>Ein digital ausfüllbares Arbeitsblatt pro Ausgabe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4387F8B-792E-4D83-AFD9-A475F7E40CF5}"/>
              </a:ext>
            </a:extLst>
          </p:cNvPr>
          <p:cNvSpPr txBox="1"/>
          <p:nvPr/>
        </p:nvSpPr>
        <p:spPr>
          <a:xfrm>
            <a:off x="6116343" y="4536831"/>
            <a:ext cx="5698053" cy="1631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510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lang="de-AT" b="1" dirty="0">
                <a:latin typeface="+mj-lt"/>
              </a:rPr>
              <a:t>Hörübungen</a:t>
            </a:r>
          </a:p>
          <a:p>
            <a:pPr marL="298450" indent="-285750">
              <a:lnSpc>
                <a:spcPts val="2510"/>
              </a:lnSpc>
              <a:spcBef>
                <a:spcPts val="100"/>
              </a:spcBef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b="1" dirty="0">
                <a:latin typeface="+mj-lt"/>
              </a:rPr>
              <a:t>„</a:t>
            </a:r>
            <a:r>
              <a:rPr b="1" dirty="0" err="1">
                <a:latin typeface="+mj-lt"/>
              </a:rPr>
              <a:t>Leseblätter</a:t>
            </a:r>
            <a:r>
              <a:rPr b="1" dirty="0">
                <a:latin typeface="+mj-lt"/>
              </a:rPr>
              <a:t>“</a:t>
            </a:r>
            <a:r>
              <a:rPr lang="de-AT" b="1" dirty="0">
                <a:latin typeface="+mj-lt"/>
              </a:rPr>
              <a:t> </a:t>
            </a:r>
            <a:r>
              <a:rPr lang="de-DE" dirty="0">
                <a:latin typeface="+mj-lt"/>
              </a:rPr>
              <a:t>zu „</a:t>
            </a:r>
            <a:r>
              <a:rPr lang="de-DE" dirty="0" err="1">
                <a:latin typeface="+mj-lt"/>
              </a:rPr>
              <a:t>Dilemmageschichten</a:t>
            </a:r>
            <a:r>
              <a:rPr lang="de-DE" dirty="0">
                <a:latin typeface="+mj-lt"/>
              </a:rPr>
              <a:t>“ und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„Finn + Funny“</a:t>
            </a:r>
            <a:endParaRPr lang="de-DE" i="1" dirty="0">
              <a:latin typeface="+mj-lt"/>
            </a:endParaRPr>
          </a:p>
          <a:p>
            <a:pPr marL="298450" indent="-285750">
              <a:lnSpc>
                <a:spcPts val="2560"/>
              </a:lnSpc>
              <a:buClr>
                <a:srgbClr val="089AB7"/>
              </a:buClr>
              <a:buFont typeface="Calibri Light" panose="020F0302020204030204" pitchFamily="34" charset="0"/>
              <a:buChar char="+"/>
            </a:pPr>
            <a:r>
              <a:rPr b="1" dirty="0">
                <a:latin typeface="+mj-lt"/>
              </a:rPr>
              <a:t>App für alle </a:t>
            </a:r>
            <a:r>
              <a:rPr b="1" dirty="0" err="1">
                <a:latin typeface="+mj-lt"/>
              </a:rPr>
              <a:t>Endgeräte</a:t>
            </a:r>
            <a:r>
              <a:rPr lang="de-AT" b="1" dirty="0">
                <a:latin typeface="+mj-lt"/>
              </a:rPr>
              <a:t> </a:t>
            </a:r>
            <a:r>
              <a:rPr lang="de-AT" dirty="0">
                <a:latin typeface="+mj-lt"/>
              </a:rPr>
              <a:t>(aktuelles Heft + </a:t>
            </a:r>
            <a:br>
              <a:rPr lang="de-AT" dirty="0">
                <a:latin typeface="+mj-lt"/>
              </a:rPr>
            </a:br>
            <a:r>
              <a:rPr lang="de-AT" dirty="0">
                <a:latin typeface="+mj-lt"/>
              </a:rPr>
              <a:t>Übungen; Archivfunktion)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30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Macintosh PowerPoint</Application>
  <PresentationFormat>Breitbild</PresentationFormat>
  <Paragraphs>102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</vt:lpstr>
      <vt:lpstr> </vt:lpstr>
      <vt:lpstr>Mehr als Lesen Wortschatz – Werte – Weltwissen</vt:lpstr>
      <vt:lpstr>Mehr als Lesen 100 % gemeinnützig</vt:lpstr>
      <vt:lpstr>Unsere Ziele</vt:lpstr>
      <vt:lpstr>Jahresangebot Volksschule</vt:lpstr>
      <vt:lpstr>Das Zeitschriften-Abo Ein innovatives Konzept zur Leseförderung</vt:lpstr>
      <vt:lpstr>Hallo Schule! </vt:lpstr>
      <vt:lpstr>Meine Welt</vt:lpstr>
      <vt:lpstr>Mein Express</vt:lpstr>
      <vt:lpstr>Praktisch didaktisch </vt:lpstr>
      <vt:lpstr>www.mehralslesen.at &gt; Service Informationen für Referent:innen</vt:lpstr>
      <vt:lpstr>Auf Wiedersehen bei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Aistleitner</dc:creator>
  <cp:lastModifiedBy>Michael Achleitner</cp:lastModifiedBy>
  <cp:revision>228</cp:revision>
  <dcterms:created xsi:type="dcterms:W3CDTF">2021-03-29T10:29:24Z</dcterms:created>
  <dcterms:modified xsi:type="dcterms:W3CDTF">2024-04-12T09:31:29Z</dcterms:modified>
</cp:coreProperties>
</file>