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78" r:id="rId4"/>
    <p:sldId id="257" r:id="rId5"/>
    <p:sldId id="260" r:id="rId6"/>
    <p:sldId id="261" r:id="rId7"/>
    <p:sldId id="270" r:id="rId8"/>
    <p:sldId id="271" r:id="rId9"/>
    <p:sldId id="277" r:id="rId10"/>
    <p:sldId id="276" r:id="rId11"/>
    <p:sldId id="272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WERDA Fabio" initials="WF" lastIdx="12" clrIdx="0">
    <p:extLst>
      <p:ext uri="{19B8F6BF-5375-455C-9EA6-DF929625EA0E}">
        <p15:presenceInfo xmlns:p15="http://schemas.microsoft.com/office/powerpoint/2012/main" userId="S::wawefa2022@bgbrgbiondekgasse.onmicrosoft.com::a4dd0557-3a73-420c-9fea-f6aa77c61df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9A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709"/>
  </p:normalViewPr>
  <p:slideViewPr>
    <p:cSldViewPr snapToGrid="0" snapToObjects="1">
      <p:cViewPr varScale="1">
        <p:scale>
          <a:sx n="158" d="100"/>
          <a:sy n="158" d="100"/>
        </p:scale>
        <p:origin x="1304" y="184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5BBBF-8D09-C148-AA47-0DB5E35EB02C}" type="datetimeFigureOut">
              <a:rPr lang="de-DE" smtClean="0"/>
              <a:t>17.04.23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5C83D-F818-4049-AB09-D29953B931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2341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C83D-F818-4049-AB09-D29953B931F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69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EE738C-BE86-6147-8D23-B8CAAB964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8704CB9-90BC-6246-9C93-8F65F0CA5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D029D6-B368-1541-AB2F-FAC58E440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A642-1366-7243-901B-F48E780F693B}" type="datetime1">
              <a:rPr lang="de-AT" smtClean="0"/>
              <a:t>17.04.23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08BF80-933D-1443-9606-843586951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449046-2846-0245-81EB-8F300EAE4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3DCF-D0D1-FE4E-8242-DC1618441E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832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BC7AFA-D890-F941-B38D-2F8F67446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E9FD765-3A0D-1047-8BA3-D9B2DA390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FB1393-0179-C44C-83FC-D4E86A0E0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741E-365D-874A-9C62-4E6E20ECDB34}" type="datetime1">
              <a:rPr lang="de-AT" smtClean="0"/>
              <a:t>17.04.23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307AAD-5BFA-874F-BE4C-177070AF3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707556-74F8-4C4D-BA77-A3A22321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3DCF-D0D1-FE4E-8242-DC1618441E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321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D7F1382-68AD-9740-877A-04C1BD9664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5FA916-F7A8-DF46-8263-4B83C0CF32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D77D32-BB24-6643-8479-672872F93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7D68-8F98-F842-B670-74E95B40D299}" type="datetime1">
              <a:rPr lang="de-AT" smtClean="0"/>
              <a:t>17.04.23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E5D6A2-0534-2540-A383-2DB923F52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EB5BEA-358B-0D4B-9EEF-BA6F59152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3DCF-D0D1-FE4E-8242-DC1618441E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583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DEA392-9177-9743-A839-4BF3659AD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BDE49D-47D7-0944-85DA-884BAF9D3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3CE428-B6B5-8644-B4EC-D9029F51E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E78B-6348-484A-BA14-AE42ED27095E}" type="datetime1">
              <a:rPr lang="de-AT" smtClean="0"/>
              <a:t>17.04.23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169456-3244-1145-BEF1-C1CE3545C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ED12E8-DB42-304E-A894-B07FD78C8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3DCF-D0D1-FE4E-8242-DC1618441EFE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D4FF879-1E0F-9644-865E-88D149CF4C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6814" y="1825625"/>
            <a:ext cx="3267996" cy="504180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B4703A1-8B7F-1842-B3CC-DD5625EE4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438835" cy="6858000"/>
          </a:xfrm>
          <a:prstGeom prst="rect">
            <a:avLst/>
          </a:prstGeom>
        </p:spPr>
      </p:pic>
      <p:sp>
        <p:nvSpPr>
          <p:cNvPr id="10" name="Foliennummernplatzhalter 6">
            <a:extLst>
              <a:ext uri="{FF2B5EF4-FFF2-40B4-BE49-F238E27FC236}">
                <a16:creationId xmlns:a16="http://schemas.microsoft.com/office/drawing/2014/main" id="{6EACA4FC-6CEE-1A46-AAD3-E98430B2EAE1}"/>
              </a:ext>
            </a:extLst>
          </p:cNvPr>
          <p:cNvSpPr txBox="1">
            <a:spLocks/>
          </p:cNvSpPr>
          <p:nvPr userDrawn="1"/>
        </p:nvSpPr>
        <p:spPr>
          <a:xfrm>
            <a:off x="9229387" y="64333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1C3DCF-D0D1-FE4E-8242-DC1618441EFE}" type="slidenum">
              <a:rPr lang="de-DE" b="1" smtClean="0">
                <a:solidFill>
                  <a:schemeClr val="bg1"/>
                </a:solidFill>
              </a:rPr>
              <a:pPr/>
              <a:t>‹Nr.›</a:t>
            </a:fld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69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E42CE-1A04-AD44-B9E9-5A5EECD8F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8CA8E2A-42F2-AD42-B283-C7449BC57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5AC28B-2E6C-3E4A-B79B-4351F28F8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2BF6-E9F6-7042-907E-161E832F3E6D}" type="datetime1">
              <a:rPr lang="de-AT" smtClean="0"/>
              <a:t>17.04.23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90BEF0-2D09-584D-93E4-04EBF707B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5ED134-8B19-9A42-8CBC-85A2F55D8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3DCF-D0D1-FE4E-8242-DC1618441E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219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B2D599-4333-A444-AE41-332A42DB5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07E2B1-9872-3A42-805B-98D4437C2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06B5978-1382-DD40-ACF7-AFAF8BDEB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6674CC2-6131-6043-B3D8-550BAAFBF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6F48-D055-CB43-9E22-2CCD04879AF6}" type="datetime1">
              <a:rPr lang="de-AT" smtClean="0"/>
              <a:t>17.04.23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2DDBC6C-C0CE-E048-9993-99BCD3A86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98C40EE-53BC-F048-8BFE-85E937D19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3DCF-D0D1-FE4E-8242-DC1618441E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228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27A3BD-644E-9842-A56C-54E5CAAB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BDFAB2E-6E5E-6545-ACF7-429012540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35D0FBA-E445-BE40-B2A1-1027D5198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66E2A7-6C38-7845-908E-0BAE89C601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4E78A2D-300A-2041-93E1-EE8609F1C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21B62A9-CBBD-E140-89B7-8D3D269A7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458F-DD51-6D4B-A306-E0BEA5D99AFA}" type="datetime1">
              <a:rPr lang="de-AT" smtClean="0"/>
              <a:t>17.04.23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6528BE7-4D90-714D-9878-1812F456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0703F89-C519-2B41-873E-B417812C2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3DCF-D0D1-FE4E-8242-DC1618441E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165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CB1DAB-8C54-8048-BA28-B942F1EF8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5B87D0-4787-D548-A19C-BD1EB611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1361-7F02-4B4B-B732-F6AD5EFBA2D3}" type="datetime1">
              <a:rPr lang="de-AT" smtClean="0"/>
              <a:t>17.04.23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EAC2783-4C6A-DD48-8989-30D59CF4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187050C-1C8C-B140-8958-CBE0FAEDA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3DCF-D0D1-FE4E-8242-DC1618441E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409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B71B5C5-0ACF-9647-AD71-C67AD0B8E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D451-83D9-B943-9579-AE8135D168BE}" type="datetime1">
              <a:rPr lang="de-AT" smtClean="0"/>
              <a:t>17.04.23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4632921-C08B-A84F-90D8-EF3BEA894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D88AC0-CE35-D74B-A544-ED1AA66CC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3DCF-D0D1-FE4E-8242-DC1618441E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625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673F0B-3A2E-694A-816F-17FA73A4C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E49F24-74CA-424E-BF1A-B4402E0B8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1104609-DC07-2647-B15C-298D64DC6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88AC2D-DCE2-704D-B6C4-CA060B43F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5D88-6908-7846-B721-8887C9F9184F}" type="datetime1">
              <a:rPr lang="de-AT" smtClean="0"/>
              <a:t>17.04.23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84215B3-4B88-284A-B8C9-0735BD6D2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ACC1580-EC87-2240-8550-95F9151E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3DCF-D0D1-FE4E-8242-DC1618441E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816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5D3773-96BC-294E-9BFE-7E309F818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A45FE38-8D48-6D4B-8BFF-FF2B9561A2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5AC7F0-96B8-E841-9422-61929ADE9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5C54667-FDAE-2A42-8F25-0BE3E3BDD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622-7561-924A-A10A-A1CC9FFADE68}" type="datetime1">
              <a:rPr lang="de-AT" smtClean="0"/>
              <a:t>17.04.23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A29E39-8726-BA4F-9854-FA0FF921E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C47EEDD-4C92-9B40-B6D6-049A5901A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3DCF-D0D1-FE4E-8242-DC1618441E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9772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45DCF18-9BB5-DD47-94E9-20430542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800E5A-E547-9048-813A-DD0C8B68F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04A14D-4F46-3F48-AE58-118A901155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D2A80-94E7-844C-B483-C25AA6014E84}" type="datetime1">
              <a:rPr lang="de-AT" smtClean="0"/>
              <a:t>17.04.23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FF7737-2E45-6043-BE25-C56F97D244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EAF890-0A40-B046-ACAB-8C937F000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C3DCF-D0D1-FE4E-8242-DC1618441E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679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4.png"/><Relationship Id="rId7" Type="http://schemas.openxmlformats.org/officeDocument/2006/relationships/image" Target="../media/image26.pn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1.jpeg"/><Relationship Id="rId5" Type="http://schemas.openxmlformats.org/officeDocument/2006/relationships/hyperlink" Target="mailto:redaktion@mehralslesen.at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24.jpe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8E9C89-C8D4-6246-9A62-F087BB0AA8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0939A69-E708-ED4E-9BA5-08333FF83B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743B55B-E3EA-F348-BA63-5CDA545672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61"/>
            <a:ext cx="12194240" cy="685673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E7A9138-65DC-BF6C-4DFE-2C21E4D30939}"/>
              </a:ext>
            </a:extLst>
          </p:cNvPr>
          <p:cNvSpPr/>
          <p:nvPr/>
        </p:nvSpPr>
        <p:spPr>
          <a:xfrm>
            <a:off x="3417345" y="536109"/>
            <a:ext cx="5593976" cy="55939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74BDD55-C820-5F03-A0C4-D396936E62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8513" y="1600200"/>
            <a:ext cx="4604573" cy="2234572"/>
          </a:xfrm>
          <a:prstGeom prst="rect">
            <a:avLst/>
          </a:prstGeom>
        </p:spPr>
      </p:pic>
      <p:pic>
        <p:nvPicPr>
          <p:cNvPr id="8" name="Grafik 7" descr="Ein Bild, das Logo enthält.&#10;&#10;Automatisch generierte Beschreibung">
            <a:extLst>
              <a:ext uri="{FF2B5EF4-FFF2-40B4-BE49-F238E27FC236}">
                <a16:creationId xmlns:a16="http://schemas.microsoft.com/office/drawing/2014/main" id="{282508DB-C48E-9762-B834-E1603C99F1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7459" y="4044811"/>
            <a:ext cx="1926011" cy="154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50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BDFBC-F112-FF4E-95EC-F8872C00E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6" y="724504"/>
            <a:ext cx="10023764" cy="1325563"/>
          </a:xfrm>
        </p:spPr>
        <p:txBody>
          <a:bodyPr>
            <a:normAutofit/>
          </a:bodyPr>
          <a:lstStyle/>
          <a:p>
            <a:r>
              <a:rPr lang="de-DE" dirty="0" err="1">
                <a:solidFill>
                  <a:srgbClr val="089AB7"/>
                </a:solidFill>
                <a:latin typeface="+mn-lt"/>
              </a:rPr>
              <a:t>www.mehralslesen.at</a:t>
            </a:r>
            <a:r>
              <a:rPr lang="de-DE" dirty="0">
                <a:solidFill>
                  <a:srgbClr val="089AB7"/>
                </a:solidFill>
                <a:latin typeface="+mn-lt"/>
              </a:rPr>
              <a:t> &gt; Service</a:t>
            </a:r>
            <a:br>
              <a:rPr lang="de-DE" dirty="0">
                <a:solidFill>
                  <a:srgbClr val="089AB7"/>
                </a:solidFill>
                <a:latin typeface="+mn-lt"/>
              </a:rPr>
            </a:br>
            <a:r>
              <a:rPr lang="de-DE" sz="2400" dirty="0">
                <a:latin typeface="+mn-lt"/>
              </a:rPr>
              <a:t>Informationen für </a:t>
            </a:r>
            <a:r>
              <a:rPr lang="de-DE" sz="2400" dirty="0" err="1">
                <a:latin typeface="+mn-lt"/>
              </a:rPr>
              <a:t>Referent:innen</a:t>
            </a:r>
            <a:endParaRPr lang="de-DE" sz="2400" dirty="0">
              <a:latin typeface="+mn-lt"/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F8BF5640-E8DE-C541-A659-26A0B626500F}"/>
              </a:ext>
            </a:extLst>
          </p:cNvPr>
          <p:cNvSpPr txBox="1">
            <a:spLocks/>
          </p:cNvSpPr>
          <p:nvPr/>
        </p:nvSpPr>
        <p:spPr>
          <a:xfrm>
            <a:off x="1330035" y="2213557"/>
            <a:ext cx="100237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</a:pPr>
            <a:r>
              <a:rPr lang="de-AT" sz="1800" dirty="0">
                <a:latin typeface="+mj-lt"/>
              </a:rPr>
              <a:t>Um Ihnen die </a:t>
            </a:r>
            <a:r>
              <a:rPr lang="de-AT" sz="1800" b="1" dirty="0">
                <a:latin typeface="+mj-lt"/>
              </a:rPr>
              <a:t>Information über die „Mehr als Lesen“-Jahresabos </a:t>
            </a:r>
            <a:r>
              <a:rPr lang="de-AT" sz="1800" dirty="0">
                <a:latin typeface="+mj-lt"/>
              </a:rPr>
              <a:t>zu</a:t>
            </a:r>
            <a:r>
              <a:rPr lang="de-AT" sz="1800" b="1" dirty="0">
                <a:latin typeface="+mj-lt"/>
              </a:rPr>
              <a:t> </a:t>
            </a:r>
            <a:br>
              <a:rPr lang="de-AT" sz="1800" b="1" dirty="0">
                <a:latin typeface="+mj-lt"/>
              </a:rPr>
            </a:br>
            <a:r>
              <a:rPr lang="de-AT" sz="1800" dirty="0">
                <a:latin typeface="+mj-lt"/>
              </a:rPr>
              <a:t>erleichtern, ­finden Sie auf </a:t>
            </a:r>
            <a:r>
              <a:rPr lang="de-AT" sz="1800" b="1" dirty="0" err="1">
                <a:latin typeface="+mj-lt"/>
              </a:rPr>
              <a:t>www.mehralslesen.at</a:t>
            </a:r>
            <a:r>
              <a:rPr lang="de-AT" sz="1800" b="1" dirty="0">
                <a:latin typeface="+mj-lt"/>
              </a:rPr>
              <a:t> unter dem Menüpunkt SERVICE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AT" sz="1800" dirty="0">
                <a:latin typeface="+mj-lt"/>
              </a:rPr>
              <a:t>Kopiervorlage „Elternbrief“ und „Kollegium“</a:t>
            </a:r>
          </a:p>
          <a:p>
            <a:pPr>
              <a:buSzPct val="100000"/>
              <a:buFont typeface="Arial" panose="020B0604020202020204" pitchFamily="34" charset="0"/>
              <a:buBlip>
                <a:blip r:embed="rId2"/>
              </a:buBlip>
            </a:pPr>
            <a:r>
              <a:rPr lang="de-AT" sz="1800" dirty="0">
                <a:latin typeface="+mj-lt"/>
              </a:rPr>
              <a:t>„Pädagogische Handreichung – praktisch didaktisch“ zum Download</a:t>
            </a:r>
          </a:p>
          <a:p>
            <a:pPr>
              <a:buSzPct val="100000"/>
              <a:buFont typeface="Arial" panose="020B0604020202020204" pitchFamily="34" charset="0"/>
              <a:buBlip>
                <a:blip r:embed="rId2"/>
              </a:buBlip>
            </a:pPr>
            <a:r>
              <a:rPr lang="de-AT" sz="1800" dirty="0">
                <a:latin typeface="+mj-lt"/>
              </a:rPr>
              <a:t>Webinare zum Nachschauen</a:t>
            </a:r>
          </a:p>
          <a:p>
            <a:pPr>
              <a:buSzPct val="100000"/>
              <a:buFont typeface="Arial" panose="020B0604020202020204" pitchFamily="34" charset="0"/>
              <a:buBlip>
                <a:blip r:embed="rId2"/>
              </a:buBlip>
            </a:pPr>
            <a:r>
              <a:rPr lang="de-AT" sz="1800" dirty="0" err="1">
                <a:latin typeface="+mj-lt"/>
              </a:rPr>
              <a:t>Erklärvideos</a:t>
            </a:r>
            <a:r>
              <a:rPr lang="de-AT" sz="1800" dirty="0">
                <a:latin typeface="+mj-lt"/>
              </a:rPr>
              <a:t> u. v. m.</a:t>
            </a:r>
          </a:p>
          <a:p>
            <a:pPr>
              <a:buSzPct val="100000"/>
              <a:buFont typeface="Arial" panose="020B0604020202020204" pitchFamily="34" charset="0"/>
              <a:buBlip>
                <a:blip r:embed="rId2"/>
              </a:buBlip>
            </a:pPr>
            <a:endParaRPr lang="de-AT" sz="1800" dirty="0">
              <a:latin typeface="+mj-lt"/>
            </a:endParaRPr>
          </a:p>
          <a:p>
            <a:pPr marL="0" indent="0">
              <a:buSzPct val="100000"/>
              <a:buNone/>
            </a:pPr>
            <a:r>
              <a:rPr lang="de-AT" sz="1800" dirty="0">
                <a:solidFill>
                  <a:srgbClr val="C00000"/>
                </a:solidFill>
              </a:rPr>
              <a:t>Online-Paket</a:t>
            </a:r>
            <a:endParaRPr lang="de-AT" sz="18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5167028-A455-A54C-ADCC-9C6441B0F006}"/>
              </a:ext>
            </a:extLst>
          </p:cNvPr>
          <p:cNvSpPr/>
          <p:nvPr/>
        </p:nvSpPr>
        <p:spPr>
          <a:xfrm>
            <a:off x="1330035" y="5013844"/>
            <a:ext cx="46539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u="sng" dirty="0">
                <a:latin typeface="+mj-lt"/>
              </a:rPr>
              <a:t>Für </a:t>
            </a:r>
            <a:r>
              <a:rPr lang="de-AT" u="sng" dirty="0" err="1">
                <a:latin typeface="+mj-lt"/>
              </a:rPr>
              <a:t>Lehrer:innen</a:t>
            </a:r>
            <a:r>
              <a:rPr lang="de-AT" dirty="0">
                <a:latin typeface="+mj-lt"/>
              </a:rPr>
              <a:t> </a:t>
            </a:r>
          </a:p>
          <a:p>
            <a:r>
              <a:rPr lang="de-AT" b="1" dirty="0">
                <a:latin typeface="+mj-lt"/>
              </a:rPr>
              <a:t>Digitale Unterrichtsimpulse: </a:t>
            </a:r>
            <a:r>
              <a:rPr lang="de-AT" dirty="0">
                <a:latin typeface="+mj-lt"/>
              </a:rPr>
              <a:t>Arbeitsblätter, Hörübungen und interaktive Lernspiele, kostenlos zu jeder ­Ausgabe</a:t>
            </a:r>
            <a:endParaRPr lang="de-AT" dirty="0">
              <a:effectLst/>
              <a:latin typeface="+mj-lt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7312C86-F2D4-364C-837F-D2FEB81E3039}"/>
              </a:ext>
            </a:extLst>
          </p:cNvPr>
          <p:cNvSpPr/>
          <p:nvPr/>
        </p:nvSpPr>
        <p:spPr>
          <a:xfrm>
            <a:off x="6742607" y="5013844"/>
            <a:ext cx="46539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u="sng" dirty="0">
                <a:latin typeface="+mj-lt"/>
              </a:rPr>
              <a:t>Für </a:t>
            </a:r>
            <a:r>
              <a:rPr lang="de-AT" u="sng" dirty="0" err="1">
                <a:latin typeface="+mj-lt"/>
              </a:rPr>
              <a:t>Schüler:innen</a:t>
            </a:r>
            <a:endParaRPr lang="de-AT" dirty="0">
              <a:latin typeface="+mj-lt"/>
            </a:endParaRPr>
          </a:p>
          <a:p>
            <a:r>
              <a:rPr lang="de-AT" b="1" dirty="0">
                <a:latin typeface="+mj-lt"/>
              </a:rPr>
              <a:t>Die App zum Abo: </a:t>
            </a:r>
            <a:r>
              <a:rPr lang="de-AT" dirty="0">
                <a:latin typeface="+mj-lt"/>
              </a:rPr>
              <a:t>für alle Zeitschriften und </a:t>
            </a:r>
            <a:br>
              <a:rPr lang="de-AT" dirty="0">
                <a:latin typeface="+mj-lt"/>
              </a:rPr>
            </a:br>
            <a:r>
              <a:rPr lang="de-AT" dirty="0">
                <a:latin typeface="+mj-lt"/>
              </a:rPr>
              <a:t>Bücher – für Schule, Hausübungen und </a:t>
            </a:r>
            <a:r>
              <a:rPr lang="de-AT" dirty="0" err="1">
                <a:latin typeface="+mj-lt"/>
              </a:rPr>
              <a:t>Homeschooling</a:t>
            </a:r>
            <a:endParaRPr lang="de-AT" dirty="0">
              <a:latin typeface="+mj-lt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1AD1339-83CB-BDD3-C3B3-8CBFA69F07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52375">
            <a:off x="5412414" y="4499770"/>
            <a:ext cx="1367172" cy="205006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61E14DD-68CE-C374-09C4-D2C2395987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4445" y="2023429"/>
            <a:ext cx="425612" cy="127074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3B2D952-4AE1-A09C-1A66-830C130703B1}"/>
              </a:ext>
            </a:extLst>
          </p:cNvPr>
          <p:cNvSpPr/>
          <p:nvPr/>
        </p:nvSpPr>
        <p:spPr>
          <a:xfrm>
            <a:off x="10799895" y="2026754"/>
            <a:ext cx="216131" cy="127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030CC05-4103-BE7C-9AF0-092253BBEC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90" r="33978" b="59637"/>
          <a:stretch/>
        </p:blipFill>
        <p:spPr>
          <a:xfrm>
            <a:off x="8404139" y="1461620"/>
            <a:ext cx="3801126" cy="3278019"/>
          </a:xfrm>
          <a:prstGeom prst="rect">
            <a:avLst/>
          </a:prstGeom>
        </p:spPr>
      </p:pic>
      <p:pic>
        <p:nvPicPr>
          <p:cNvPr id="4" name="Grafik 3" descr="Ein Bild, das Website enthält.&#10;&#10;Automatisch generierte Beschreibung">
            <a:extLst>
              <a:ext uri="{FF2B5EF4-FFF2-40B4-BE49-F238E27FC236}">
                <a16:creationId xmlns:a16="http://schemas.microsoft.com/office/drawing/2014/main" id="{80BC0957-5450-619F-F17E-23D4AAA4A34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4608" y="2027310"/>
            <a:ext cx="2162320" cy="140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65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1E00810-3BED-6867-8C07-2D580F6140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95883">
            <a:off x="5917814" y="1933472"/>
            <a:ext cx="3171824" cy="3428999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244E16F-67C4-5625-6CE0-8A829FE1DF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458" y="324786"/>
            <a:ext cx="3687939" cy="1789735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E75C97-B6D8-164E-AF66-15821C7A6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34" y="2219554"/>
            <a:ext cx="10023765" cy="4351338"/>
          </a:xfrm>
        </p:spPr>
        <p:txBody>
          <a:bodyPr>
            <a:normAutofit/>
          </a:bodyPr>
          <a:lstStyle/>
          <a:p>
            <a:pPr marL="0" indent="0">
              <a:buSzPct val="100000"/>
              <a:buNone/>
            </a:pPr>
            <a:endParaRPr lang="de-AT" sz="1800" dirty="0">
              <a:latin typeface="+mj-lt"/>
            </a:endParaRPr>
          </a:p>
          <a:p>
            <a:pPr marL="0" indent="0">
              <a:buSzPct val="100000"/>
              <a:buNone/>
            </a:pPr>
            <a:endParaRPr lang="de-AT" sz="1800" dirty="0">
              <a:latin typeface="+mj-lt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2175A20-5E99-4840-A69A-021E2477EF1D}"/>
              </a:ext>
            </a:extLst>
          </p:cNvPr>
          <p:cNvSpPr txBox="1"/>
          <p:nvPr/>
        </p:nvSpPr>
        <p:spPr>
          <a:xfrm>
            <a:off x="1397269" y="5281087"/>
            <a:ext cx="332098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b="1" dirty="0">
                <a:latin typeface="+mj-lt"/>
              </a:rPr>
              <a:t>Für Ihre Fragen: </a:t>
            </a:r>
          </a:p>
          <a:p>
            <a:r>
              <a:rPr lang="de-AT" u="sng" dirty="0">
                <a:solidFill>
                  <a:srgbClr val="089AB7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redaktion@mehralslesen.at</a:t>
            </a:r>
            <a:endParaRPr lang="de-AT" u="sng" dirty="0">
              <a:solidFill>
                <a:srgbClr val="089AB7"/>
              </a:solidFill>
              <a:latin typeface="+mj-lt"/>
            </a:endParaRPr>
          </a:p>
          <a:p>
            <a:r>
              <a:rPr lang="de-AT" u="sng" dirty="0" err="1">
                <a:solidFill>
                  <a:srgbClr val="089AB7"/>
                </a:solidFill>
                <a:latin typeface="+mj-lt"/>
              </a:rPr>
              <a:t>abo@mehralslesen.at</a:t>
            </a:r>
            <a:endParaRPr lang="de-AT" u="sng" dirty="0">
              <a:solidFill>
                <a:srgbClr val="089AB7"/>
              </a:solidFill>
              <a:latin typeface="+mj-lt"/>
            </a:endParaRPr>
          </a:p>
          <a:p>
            <a:r>
              <a:rPr lang="de-AT" dirty="0">
                <a:latin typeface="+mj-lt"/>
              </a:rPr>
              <a:t>01/589 00-170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65DE053-BA56-C549-BE3F-1CEC46FC7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6" y="509352"/>
            <a:ext cx="10023764" cy="1325563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089AB7"/>
                </a:solidFill>
                <a:latin typeface="+mn-lt"/>
              </a:rPr>
              <a:t>Auf Wiedersehen bei</a:t>
            </a:r>
            <a:endParaRPr lang="de-DE" sz="2400" dirty="0">
              <a:latin typeface="+mn-lt"/>
            </a:endParaRPr>
          </a:p>
        </p:txBody>
      </p:sp>
      <p:pic>
        <p:nvPicPr>
          <p:cNvPr id="5" name="Grafik 4" descr="Ein Bild, das Text, Danaus gilippus enthält.&#10;&#10;Automatisch generierte Beschreibung">
            <a:extLst>
              <a:ext uri="{FF2B5EF4-FFF2-40B4-BE49-F238E27FC236}">
                <a16:creationId xmlns:a16="http://schemas.microsoft.com/office/drawing/2014/main" id="{4023732D-927B-5EB2-86B8-BFD48BDEAC6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04316">
            <a:off x="757582" y="1714500"/>
            <a:ext cx="3171824" cy="3428999"/>
          </a:xfrm>
          <a:prstGeom prst="rect">
            <a:avLst/>
          </a:prstGeom>
        </p:spPr>
      </p:pic>
      <p:pic>
        <p:nvPicPr>
          <p:cNvPr id="8" name="Grafik 7" descr="Ein Bild, das Text, Danaus gilippus enthält.&#10;&#10;Automatisch generierte Beschreibung">
            <a:extLst>
              <a:ext uri="{FF2B5EF4-FFF2-40B4-BE49-F238E27FC236}">
                <a16:creationId xmlns:a16="http://schemas.microsoft.com/office/drawing/2014/main" id="{20CC2DAD-BAE1-3AC1-8178-7E478F5F668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14921">
            <a:off x="1883333" y="1505006"/>
            <a:ext cx="3171824" cy="3428999"/>
          </a:xfrm>
          <a:prstGeom prst="rect">
            <a:avLst/>
          </a:prstGeom>
        </p:spPr>
      </p:pic>
      <p:pic>
        <p:nvPicPr>
          <p:cNvPr id="9" name="Grafik 8" descr="Ein Bild, das Text, Danaus gilippus enthält.&#10;&#10;Automatisch generierte Beschreibung">
            <a:extLst>
              <a:ext uri="{FF2B5EF4-FFF2-40B4-BE49-F238E27FC236}">
                <a16:creationId xmlns:a16="http://schemas.microsoft.com/office/drawing/2014/main" id="{61CD8CB6-5670-C173-F608-850A19FAA09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59197">
            <a:off x="2962096" y="2003069"/>
            <a:ext cx="3043071" cy="3289807"/>
          </a:xfrm>
          <a:prstGeom prst="rect">
            <a:avLst/>
          </a:prstGeom>
        </p:spPr>
      </p:pic>
      <p:pic>
        <p:nvPicPr>
          <p:cNvPr id="10" name="Grafik 9" descr="Ein Bild, das Text, Im Haus, Danaus gilippus enthält.&#10;&#10;Automatisch generierte Beschreibung">
            <a:extLst>
              <a:ext uri="{FF2B5EF4-FFF2-40B4-BE49-F238E27FC236}">
                <a16:creationId xmlns:a16="http://schemas.microsoft.com/office/drawing/2014/main" id="{41C01A67-1CF7-A0F3-0D94-C2E21F8AFA9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4943">
            <a:off x="3475659" y="1933473"/>
            <a:ext cx="3171824" cy="3428999"/>
          </a:xfrm>
          <a:prstGeom prst="rect">
            <a:avLst/>
          </a:prstGeom>
        </p:spPr>
      </p:pic>
      <p:pic>
        <p:nvPicPr>
          <p:cNvPr id="12" name="Grafik 11" descr="Ein Bild, das Text, Danaus gilippus enthält.&#10;&#10;Automatisch generierte Beschreibung">
            <a:extLst>
              <a:ext uri="{FF2B5EF4-FFF2-40B4-BE49-F238E27FC236}">
                <a16:creationId xmlns:a16="http://schemas.microsoft.com/office/drawing/2014/main" id="{681D6941-8AA9-A5EB-DE78-5132C099A61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530" y="1947068"/>
            <a:ext cx="3171824" cy="3428999"/>
          </a:xfrm>
          <a:prstGeom prst="rect">
            <a:avLst/>
          </a:prstGeom>
        </p:spPr>
      </p:pic>
      <p:pic>
        <p:nvPicPr>
          <p:cNvPr id="13" name="Grafik 12" descr="Ein Bild, das Logo enthält.&#10;&#10;Automatisch generierte Beschreibung">
            <a:extLst>
              <a:ext uri="{FF2B5EF4-FFF2-40B4-BE49-F238E27FC236}">
                <a16:creationId xmlns:a16="http://schemas.microsoft.com/office/drawing/2014/main" id="{17E4D118-17CE-2E9F-66E1-5BC90E472A0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2978" y="5254955"/>
            <a:ext cx="1025596" cy="820478"/>
          </a:xfrm>
          <a:prstGeom prst="rect">
            <a:avLst/>
          </a:prstGeom>
        </p:spPr>
      </p:pic>
      <p:pic>
        <p:nvPicPr>
          <p:cNvPr id="15" name="Grafik 14" descr="Ein Bild, das Logo enthält.&#10;&#10;Automatisch generierte Beschreibung">
            <a:extLst>
              <a:ext uri="{FF2B5EF4-FFF2-40B4-BE49-F238E27FC236}">
                <a16:creationId xmlns:a16="http://schemas.microsoft.com/office/drawing/2014/main" id="{4816EF55-E536-2A87-1563-7EF07BBE42C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7565" y="6140457"/>
            <a:ext cx="2696423" cy="4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5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BDFBC-F112-FF4E-95EC-F8872C00E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834" y="724504"/>
            <a:ext cx="9914965" cy="1325563"/>
          </a:xfrm>
        </p:spPr>
        <p:txBody>
          <a:bodyPr/>
          <a:lstStyle/>
          <a:p>
            <a:r>
              <a:rPr lang="de-DE" dirty="0">
                <a:solidFill>
                  <a:srgbClr val="089AB7"/>
                </a:solidFill>
                <a:latin typeface="+mn-lt"/>
              </a:rPr>
              <a:t>Mehr als Lesen</a:t>
            </a:r>
            <a:br>
              <a:rPr lang="de-DE" dirty="0">
                <a:solidFill>
                  <a:srgbClr val="089AB7"/>
                </a:solidFill>
                <a:latin typeface="+mn-lt"/>
              </a:rPr>
            </a:br>
            <a:r>
              <a:rPr lang="de-DE" sz="2400" dirty="0">
                <a:latin typeface="+mn-lt"/>
              </a:rPr>
              <a:t>Wortschatz – Werte – Weltwissen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E75C97-B6D8-164E-AF66-15821C7A6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34" y="2219554"/>
            <a:ext cx="5550826" cy="4351338"/>
          </a:xfrm>
        </p:spPr>
        <p:txBody>
          <a:bodyPr>
            <a:normAutofit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de-AT" sz="1800" b="1" dirty="0">
                <a:latin typeface="+mj-lt"/>
              </a:rPr>
              <a:t>Das Jugendrotkreuz </a:t>
            </a:r>
            <a:r>
              <a:rPr lang="de-AT" sz="1800" dirty="0">
                <a:latin typeface="+mj-lt"/>
              </a:rPr>
              <a:t>führt sein Zeitschriften-Angebot </a:t>
            </a:r>
            <a:br>
              <a:rPr lang="de-AT" sz="1800" dirty="0">
                <a:latin typeface="+mj-lt"/>
              </a:rPr>
            </a:br>
            <a:r>
              <a:rPr lang="de-AT" sz="1800" dirty="0">
                <a:latin typeface="+mj-lt"/>
              </a:rPr>
              <a:t>im Schuljahr 2023/24 fort.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dirty="0"/>
              <a:t>Leseförderung und soziales Lernen laut </a:t>
            </a:r>
            <a:r>
              <a:rPr lang="de-DE" sz="1800" dirty="0">
                <a:latin typeface="+mj-lt"/>
              </a:rPr>
              <a:t>Rundschreiben des BMBWF </a:t>
            </a:r>
            <a:r>
              <a:rPr lang="de-DE" sz="1800" dirty="0"/>
              <a:t>(GZ 2022-0.517.169)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dirty="0">
                <a:solidFill>
                  <a:srgbClr val="C00000"/>
                </a:solidFill>
                <a:latin typeface="+mj-lt"/>
              </a:rPr>
              <a:t>Neu: </a:t>
            </a:r>
            <a:r>
              <a:rPr lang="de-DE" sz="1800" dirty="0">
                <a:latin typeface="+mj-lt"/>
              </a:rPr>
              <a:t>Übergreifende Themen zur Kompetenzentwicklung </a:t>
            </a:r>
            <a:r>
              <a:rPr lang="de-DE" sz="1800" dirty="0">
                <a:solidFill>
                  <a:schemeClr val="tx1"/>
                </a:solidFill>
                <a:latin typeface="+mn-lt"/>
              </a:rPr>
              <a:t>entsprechend Lehrplan 2023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58F2A8C-8A0C-BA8A-743B-C726921874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860" y="625704"/>
            <a:ext cx="46101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43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BDFBC-F112-FF4E-95EC-F8872C00E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834" y="724504"/>
            <a:ext cx="9914965" cy="1325563"/>
          </a:xfrm>
        </p:spPr>
        <p:txBody>
          <a:bodyPr/>
          <a:lstStyle/>
          <a:p>
            <a:r>
              <a:rPr lang="de-DE" dirty="0">
                <a:solidFill>
                  <a:srgbClr val="089AB7"/>
                </a:solidFill>
                <a:latin typeface="+mn-lt"/>
              </a:rPr>
              <a:t>Mehr als Lesen</a:t>
            </a:r>
            <a:br>
              <a:rPr lang="de-DE" dirty="0">
                <a:solidFill>
                  <a:srgbClr val="089AB7"/>
                </a:solidFill>
                <a:latin typeface="+mn-lt"/>
              </a:rPr>
            </a:br>
            <a:r>
              <a:rPr lang="de-DE" sz="2400" dirty="0">
                <a:latin typeface="+mn-lt"/>
              </a:rPr>
              <a:t>100 % gemeinnützig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E75C97-B6D8-164E-AF66-15821C7A6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34" y="2219554"/>
            <a:ext cx="5550826" cy="4351338"/>
          </a:xfrm>
        </p:spPr>
        <p:txBody>
          <a:bodyPr>
            <a:normAutofit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de-AT" sz="1800" dirty="0">
                <a:latin typeface="+mj-lt"/>
              </a:rPr>
              <a:t>Der Reinerlös fließt zur Gänze </a:t>
            </a:r>
            <a:br>
              <a:rPr lang="de-AT" sz="1800" dirty="0">
                <a:latin typeface="+mj-lt"/>
              </a:rPr>
            </a:br>
            <a:r>
              <a:rPr lang="de-AT" sz="1800" dirty="0">
                <a:latin typeface="+mj-lt"/>
              </a:rPr>
              <a:t>in humanitäre Bildung und </a:t>
            </a:r>
            <a:br>
              <a:rPr lang="de-AT" sz="1800" dirty="0">
                <a:latin typeface="+mj-lt"/>
              </a:rPr>
            </a:br>
            <a:r>
              <a:rPr lang="de-AT" sz="1800" dirty="0">
                <a:latin typeface="+mj-lt"/>
              </a:rPr>
              <a:t>Leseförderung für Kinder und </a:t>
            </a:r>
            <a:br>
              <a:rPr lang="de-AT" sz="1800" dirty="0">
                <a:latin typeface="+mj-lt"/>
              </a:rPr>
            </a:br>
            <a:r>
              <a:rPr lang="de-AT" sz="1800" dirty="0">
                <a:latin typeface="+mj-lt"/>
              </a:rPr>
              <a:t>Jugendliche.</a:t>
            </a:r>
          </a:p>
          <a:p>
            <a:pPr marL="0" indent="0">
              <a:buSzPct val="100000"/>
              <a:buNone/>
            </a:pPr>
            <a:endParaRPr lang="de-AT" sz="1800" dirty="0">
              <a:latin typeface="+mj-lt"/>
            </a:endParaRPr>
          </a:p>
        </p:txBody>
      </p:sp>
      <p:pic>
        <p:nvPicPr>
          <p:cNvPr id="4" name="Inhaltsplatzhalter 5">
            <a:extLst>
              <a:ext uri="{FF2B5EF4-FFF2-40B4-BE49-F238E27FC236}">
                <a16:creationId xmlns:a16="http://schemas.microsoft.com/office/drawing/2014/main" id="{E4BD40F7-09D4-9F36-CBA9-BDFE7BBA02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42527" y="352836"/>
            <a:ext cx="7541777" cy="532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11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BDFBC-F112-FF4E-95EC-F8872C00E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6" y="500062"/>
            <a:ext cx="10023764" cy="1325563"/>
          </a:xfrm>
        </p:spPr>
        <p:txBody>
          <a:bodyPr/>
          <a:lstStyle/>
          <a:p>
            <a:r>
              <a:rPr lang="de-DE" dirty="0">
                <a:solidFill>
                  <a:srgbClr val="089AB7"/>
                </a:solidFill>
                <a:latin typeface="+mn-lt"/>
              </a:rPr>
              <a:t>Unsere Ziele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E75C97-B6D8-164E-AF66-15821C7A6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35" y="1750014"/>
            <a:ext cx="6333958" cy="4351338"/>
          </a:xfrm>
        </p:spPr>
        <p:txBody>
          <a:bodyPr>
            <a:normAutofit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de-AT" sz="1800" dirty="0">
                <a:latin typeface="+mj-lt"/>
              </a:rPr>
              <a:t>Unser Kompass ist die </a:t>
            </a:r>
            <a:r>
              <a:rPr lang="de-AT" sz="1800" b="1" dirty="0">
                <a:latin typeface="+mj-lt"/>
              </a:rPr>
              <a:t>Wertewelt des Jugendrotkreuzes. </a:t>
            </a:r>
            <a:br>
              <a:rPr lang="de-AT" sz="1800" dirty="0">
                <a:latin typeface="+mj-lt"/>
              </a:rPr>
            </a:br>
            <a:r>
              <a:rPr lang="de-AT" sz="1800" dirty="0">
                <a:latin typeface="+mj-lt"/>
              </a:rPr>
              <a:t>Wir vermitteln eine Haltung des Helfens.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dirty="0">
                <a:latin typeface="+mj-lt"/>
              </a:rPr>
              <a:t>Wir wollen bei Kindern und Jugendlichen </a:t>
            </a:r>
            <a:r>
              <a:rPr lang="de-DE" sz="1800" b="1" dirty="0">
                <a:latin typeface="+mj-lt"/>
              </a:rPr>
              <a:t>Freude am Lesen </a:t>
            </a:r>
            <a:br>
              <a:rPr lang="de-DE" sz="1800" dirty="0">
                <a:latin typeface="+mj-lt"/>
              </a:rPr>
            </a:br>
            <a:r>
              <a:rPr lang="de-DE" sz="1800" dirty="0">
                <a:latin typeface="+mj-lt"/>
              </a:rPr>
              <a:t>wecken. 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dirty="0">
                <a:latin typeface="+mj-lt"/>
              </a:rPr>
              <a:t>Wir schaffen </a:t>
            </a:r>
            <a:r>
              <a:rPr lang="de-DE" sz="1800" b="1" dirty="0">
                <a:latin typeface="+mj-lt"/>
              </a:rPr>
              <a:t>Lesekompetenz</a:t>
            </a:r>
            <a:r>
              <a:rPr lang="de-DE" sz="1800" dirty="0">
                <a:latin typeface="+mj-lt"/>
              </a:rPr>
              <a:t> als Voraussetzung für </a:t>
            </a:r>
            <a:br>
              <a:rPr lang="de-DE" sz="1800" dirty="0">
                <a:latin typeface="+mj-lt"/>
              </a:rPr>
            </a:br>
            <a:r>
              <a:rPr lang="de-DE" sz="1800" dirty="0">
                <a:latin typeface="+mj-lt"/>
              </a:rPr>
              <a:t>Bildungschancen von Kindern und Jugendlichen.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dirty="0">
                <a:latin typeface="+mj-lt"/>
              </a:rPr>
              <a:t>Unsere Inhalte sind </a:t>
            </a:r>
            <a:r>
              <a:rPr lang="de-DE" sz="1800" b="1" dirty="0">
                <a:latin typeface="+mj-lt"/>
              </a:rPr>
              <a:t>für den Unterricht geeignet </a:t>
            </a:r>
            <a:r>
              <a:rPr lang="de-DE" sz="1800" dirty="0">
                <a:latin typeface="+mj-lt"/>
              </a:rPr>
              <a:t>und treffen </a:t>
            </a:r>
            <a:br>
              <a:rPr lang="de-DE" sz="1800" dirty="0">
                <a:latin typeface="+mj-lt"/>
              </a:rPr>
            </a:br>
            <a:r>
              <a:rPr lang="de-DE" sz="1800" dirty="0">
                <a:latin typeface="+mj-lt"/>
              </a:rPr>
              <a:t>die </a:t>
            </a:r>
            <a:r>
              <a:rPr lang="de-DE" sz="1800" b="1" dirty="0">
                <a:latin typeface="+mj-lt"/>
              </a:rPr>
              <a:t>Interessen</a:t>
            </a:r>
            <a:r>
              <a:rPr lang="de-DE" sz="1800" dirty="0">
                <a:latin typeface="+mj-lt"/>
              </a:rPr>
              <a:t> unserer </a:t>
            </a:r>
            <a:r>
              <a:rPr lang="de-DE" sz="1800" dirty="0" err="1">
                <a:latin typeface="+mj-lt"/>
              </a:rPr>
              <a:t>Leser:innen</a:t>
            </a:r>
            <a:r>
              <a:rPr lang="de-DE" sz="1800" dirty="0">
                <a:latin typeface="+mj-lt"/>
              </a:rPr>
              <a:t>.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dirty="0">
                <a:latin typeface="+mj-lt"/>
              </a:rPr>
              <a:t>Wir wollen mit </a:t>
            </a:r>
            <a:r>
              <a:rPr lang="de-DE" sz="1800" b="1" dirty="0">
                <a:latin typeface="+mj-lt"/>
              </a:rPr>
              <a:t>Qualität</a:t>
            </a:r>
            <a:r>
              <a:rPr lang="de-DE" sz="1800" dirty="0">
                <a:latin typeface="+mj-lt"/>
              </a:rPr>
              <a:t> und guten Argumenten überzeugen. </a:t>
            </a:r>
            <a:br>
              <a:rPr lang="de-DE" sz="1800" dirty="0">
                <a:latin typeface="+mj-lt"/>
              </a:rPr>
            </a:br>
            <a:r>
              <a:rPr lang="de-DE" sz="1800" dirty="0">
                <a:latin typeface="+mj-lt"/>
              </a:rPr>
              <a:t>Hinter unserem Angebot steht eine bewährte </a:t>
            </a:r>
            <a:r>
              <a:rPr lang="de-DE" sz="1800" b="1" dirty="0">
                <a:latin typeface="+mj-lt"/>
              </a:rPr>
              <a:t>gemeinnützige </a:t>
            </a:r>
            <a:br>
              <a:rPr lang="de-DE" sz="1800" b="1" dirty="0">
                <a:latin typeface="+mj-lt"/>
              </a:rPr>
            </a:br>
            <a:r>
              <a:rPr lang="de-DE" sz="1800" b="1" dirty="0">
                <a:latin typeface="+mj-lt"/>
              </a:rPr>
              <a:t>Organisation</a:t>
            </a:r>
            <a:r>
              <a:rPr lang="de-DE" sz="1800" dirty="0">
                <a:latin typeface="+mj-lt"/>
              </a:rPr>
              <a:t>. Der </a:t>
            </a:r>
            <a:r>
              <a:rPr lang="de-DE" sz="1800" b="1" dirty="0">
                <a:latin typeface="+mj-lt"/>
              </a:rPr>
              <a:t>Reinerlös</a:t>
            </a:r>
            <a:r>
              <a:rPr lang="de-DE" sz="1800" dirty="0">
                <a:latin typeface="+mj-lt"/>
              </a:rPr>
              <a:t> kommt den </a:t>
            </a:r>
            <a:r>
              <a:rPr lang="de-DE" sz="1800" b="1" dirty="0">
                <a:latin typeface="+mj-lt"/>
              </a:rPr>
              <a:t>Schulen</a:t>
            </a:r>
            <a:r>
              <a:rPr lang="de-DE" sz="1800" dirty="0">
                <a:latin typeface="+mj-lt"/>
              </a:rPr>
              <a:t> zugute.</a:t>
            </a:r>
          </a:p>
          <a:p>
            <a:pPr>
              <a:buSzPct val="100000"/>
              <a:buBlip>
                <a:blip r:embed="rId2"/>
              </a:buBlip>
            </a:pPr>
            <a:endParaRPr lang="de-DE" sz="1800" dirty="0">
              <a:latin typeface="+mj-lt"/>
            </a:endParaRPr>
          </a:p>
          <a:p>
            <a:pPr marL="0" indent="0">
              <a:buSzPct val="100000"/>
              <a:buNone/>
            </a:pPr>
            <a:endParaRPr lang="de-AT" sz="1800" dirty="0">
              <a:latin typeface="+mj-lt"/>
            </a:endParaRPr>
          </a:p>
        </p:txBody>
      </p:sp>
      <p:pic>
        <p:nvPicPr>
          <p:cNvPr id="14" name="Grafik 13" descr="Ein Bild, das Text, Person, drinnen enthält.&#10;&#10;Automatisch generierte Beschreibung">
            <a:extLst>
              <a:ext uri="{FF2B5EF4-FFF2-40B4-BE49-F238E27FC236}">
                <a16:creationId xmlns:a16="http://schemas.microsoft.com/office/drawing/2014/main" id="{367A4B1B-E984-1041-AD93-7591EBCF6F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995" y="2589729"/>
            <a:ext cx="4152241" cy="403432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C3DCE89-91AE-EED3-CDA1-579A7D33E5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6359" y="1074589"/>
            <a:ext cx="3000510" cy="1456130"/>
          </a:xfrm>
          <a:prstGeom prst="rect">
            <a:avLst/>
          </a:prstGeom>
        </p:spPr>
      </p:pic>
      <p:pic>
        <p:nvPicPr>
          <p:cNvPr id="5" name="Grafik 4" descr="Ein Bild, das Logo enthält.&#10;&#10;Automatisch generierte Beschreibung">
            <a:extLst>
              <a:ext uri="{FF2B5EF4-FFF2-40B4-BE49-F238E27FC236}">
                <a16:creationId xmlns:a16="http://schemas.microsoft.com/office/drawing/2014/main" id="{C9FF296D-3064-92A7-8C02-2D68C5B324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8272" y="752604"/>
            <a:ext cx="1025596" cy="82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50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634F25C5-2124-8EC6-4549-AB3C624DFB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8780" y="22928"/>
            <a:ext cx="9624132" cy="6808987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BEDEC5BB-C444-4446-9FDA-466C323F5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834" y="724504"/>
            <a:ext cx="9914965" cy="1325563"/>
          </a:xfrm>
        </p:spPr>
        <p:txBody>
          <a:bodyPr/>
          <a:lstStyle/>
          <a:p>
            <a:r>
              <a:rPr lang="de-DE" dirty="0">
                <a:solidFill>
                  <a:srgbClr val="089AB7"/>
                </a:solidFill>
                <a:latin typeface="+mn-lt"/>
              </a:rPr>
              <a:t>Jahresangebot</a:t>
            </a:r>
            <a:br>
              <a:rPr lang="de-DE" dirty="0">
                <a:solidFill>
                  <a:srgbClr val="089AB7"/>
                </a:solidFill>
                <a:latin typeface="+mn-lt"/>
              </a:rPr>
            </a:br>
            <a:r>
              <a:rPr lang="de-DE" sz="2400" dirty="0">
                <a:latin typeface="+mn-lt"/>
              </a:rPr>
              <a:t>Sekundarstufe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4A8EA28-1E9F-5449-A0B5-C85829F020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-7336716"/>
            <a:ext cx="11201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04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BDFBC-F112-FF4E-95EC-F8872C00E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6" y="724504"/>
            <a:ext cx="10023764" cy="1325563"/>
          </a:xfrm>
        </p:spPr>
        <p:txBody>
          <a:bodyPr/>
          <a:lstStyle/>
          <a:p>
            <a:r>
              <a:rPr lang="de-DE" dirty="0">
                <a:solidFill>
                  <a:srgbClr val="089AB7"/>
                </a:solidFill>
                <a:latin typeface="+mn-lt"/>
              </a:rPr>
              <a:t>Das Zeitschriften-Abo</a:t>
            </a:r>
            <a:br>
              <a:rPr lang="de-DE" dirty="0">
                <a:solidFill>
                  <a:srgbClr val="089AB7"/>
                </a:solidFill>
                <a:latin typeface="+mn-lt"/>
              </a:rPr>
            </a:br>
            <a:r>
              <a:rPr lang="de-DE" sz="2400" dirty="0">
                <a:latin typeface="+mn-lt"/>
              </a:rPr>
              <a:t>Ein innovatives Konzept zur Leseförderung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E75C97-B6D8-164E-AF66-15821C7A6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34" y="2219554"/>
            <a:ext cx="6635615" cy="4351338"/>
          </a:xfrm>
        </p:spPr>
        <p:txBody>
          <a:bodyPr>
            <a:normAutofit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de-DE" sz="1800" dirty="0">
                <a:latin typeface="+mj-lt"/>
              </a:rPr>
              <a:t>Große Vielfalt an Textsorten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dirty="0">
                <a:latin typeface="+mj-lt"/>
              </a:rPr>
              <a:t>mit exklusiven Lesegeschichten, Reportagen, Interviews, </a:t>
            </a:r>
            <a:br>
              <a:rPr lang="de-DE" sz="1800" dirty="0">
                <a:latin typeface="+mj-lt"/>
              </a:rPr>
            </a:br>
            <a:r>
              <a:rPr lang="de-DE" sz="1800" dirty="0">
                <a:latin typeface="+mj-lt"/>
              </a:rPr>
              <a:t>Kurz- und Bildgeschichten und vielem mehr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dirty="0">
                <a:latin typeface="+mj-lt"/>
              </a:rPr>
              <a:t>Förderung des Hörverstehens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dirty="0">
                <a:latin typeface="+mj-lt"/>
              </a:rPr>
              <a:t>Passende Übungen zu den Texten – direkt in den Heften sowie vertiefend mit umfangreichen Online-Angeboten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dirty="0">
                <a:latin typeface="+mj-lt"/>
              </a:rPr>
              <a:t>Aktualität und Vielfalt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AT" sz="1800" b="0" dirty="0">
                <a:effectLst/>
                <a:latin typeface="+mj-lt"/>
              </a:rPr>
              <a:t>Aus Informationsmedien wie dem ORF („Zeit im Bild“-Redaktion) bekannte </a:t>
            </a:r>
            <a:r>
              <a:rPr lang="de-AT" sz="1800" b="0" dirty="0" err="1">
                <a:effectLst/>
                <a:latin typeface="+mj-lt"/>
              </a:rPr>
              <a:t>Journalist:innen</a:t>
            </a:r>
            <a:r>
              <a:rPr lang="de-AT" sz="1800" b="0" dirty="0">
                <a:effectLst/>
                <a:latin typeface="+mj-lt"/>
              </a:rPr>
              <a:t> schreiben ebenso wie anerkannte </a:t>
            </a:r>
            <a:r>
              <a:rPr lang="de-AT" sz="1800" b="0" dirty="0" err="1">
                <a:effectLst/>
                <a:latin typeface="+mj-lt"/>
              </a:rPr>
              <a:t>Jugendbuchautor:innen</a:t>
            </a:r>
            <a:r>
              <a:rPr lang="de-AT" sz="1800" b="0" dirty="0">
                <a:effectLst/>
                <a:latin typeface="+mj-lt"/>
              </a:rPr>
              <a:t> </a:t>
            </a:r>
            <a:r>
              <a:rPr lang="de-AT" sz="1800" b="0" dirty="0" err="1">
                <a:effectLst/>
                <a:latin typeface="+mj-lt"/>
              </a:rPr>
              <a:t>Beiträge</a:t>
            </a:r>
            <a:r>
              <a:rPr lang="de-AT" sz="1800" b="0" dirty="0">
                <a:effectLst/>
                <a:latin typeface="+mj-lt"/>
              </a:rPr>
              <a:t> eigens </a:t>
            </a:r>
            <a:r>
              <a:rPr lang="de-AT" sz="1800" b="0" dirty="0" err="1">
                <a:effectLst/>
                <a:latin typeface="+mj-lt"/>
              </a:rPr>
              <a:t>für</a:t>
            </a:r>
            <a:r>
              <a:rPr lang="de-AT" sz="1800" b="0" dirty="0">
                <a:effectLst/>
                <a:latin typeface="+mj-lt"/>
              </a:rPr>
              <a:t> beide Zeitschriften. </a:t>
            </a:r>
            <a:endParaRPr lang="de-AT" sz="1200" dirty="0">
              <a:effectLst/>
              <a:latin typeface="+mj-lt"/>
            </a:endParaRPr>
          </a:p>
          <a:p>
            <a:pPr marL="0" indent="0">
              <a:buSzPct val="100000"/>
              <a:buNone/>
            </a:pPr>
            <a:endParaRPr lang="de-DE" sz="1800" dirty="0">
              <a:latin typeface="+mj-lt"/>
            </a:endParaRPr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5BCA9566-597E-6EFD-3AA8-17DBEAF26F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16101">
            <a:off x="8155208" y="652100"/>
            <a:ext cx="3171824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9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BDFBC-F112-FF4E-95EC-F8872C00E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6" y="501707"/>
            <a:ext cx="10023764" cy="1397778"/>
          </a:xfrm>
        </p:spPr>
        <p:txBody>
          <a:bodyPr/>
          <a:lstStyle/>
          <a:p>
            <a:r>
              <a:rPr lang="de-DE" i="1" dirty="0">
                <a:solidFill>
                  <a:srgbClr val="089AB7"/>
                </a:solidFill>
                <a:latin typeface="+mn-lt"/>
              </a:rPr>
              <a:t>Space</a:t>
            </a:r>
            <a:endParaRPr lang="de-DE" sz="2400" i="1" dirty="0">
              <a:latin typeface="+mn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E75C97-B6D8-164E-AF66-15821C7A6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6840" y="1783081"/>
            <a:ext cx="6285411" cy="4787812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rgbClr val="089AB7"/>
              </a:buClr>
              <a:buSzPct val="100000"/>
              <a:buNone/>
            </a:pPr>
            <a:r>
              <a:rPr lang="de-DE" sz="1800" dirty="0">
                <a:latin typeface="+mj-lt"/>
              </a:rPr>
              <a:t>Erscheinungsweise: Nur bei uns gibt es i</a:t>
            </a:r>
            <a:r>
              <a:rPr lang="de-DE" sz="1800" b="1" dirty="0">
                <a:latin typeface="+mj-lt"/>
              </a:rPr>
              <a:t>n jedem Schulmonat </a:t>
            </a:r>
            <a:r>
              <a:rPr lang="de-DE" sz="1800" dirty="0">
                <a:latin typeface="+mj-lt"/>
              </a:rPr>
              <a:t>ein Heft </a:t>
            </a:r>
            <a:br>
              <a:rPr lang="de-DE" sz="1800" dirty="0">
                <a:latin typeface="+mj-lt"/>
              </a:rPr>
            </a:br>
            <a:r>
              <a:rPr lang="de-DE" sz="1800" dirty="0">
                <a:latin typeface="+mj-lt"/>
              </a:rPr>
              <a:t>(September bis Juni)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b="1" dirty="0" err="1">
                <a:latin typeface="+mj-lt"/>
              </a:rPr>
              <a:t>Mallorian</a:t>
            </a:r>
            <a:r>
              <a:rPr lang="de-DE" sz="1800" b="1" dirty="0">
                <a:latin typeface="+mj-lt"/>
              </a:rPr>
              <a:t> – </a:t>
            </a:r>
            <a:r>
              <a:rPr lang="de-DE" sz="1800" dirty="0">
                <a:latin typeface="+mj-lt"/>
              </a:rPr>
              <a:t>Lesegeschichte von Christine Auer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b="1" dirty="0">
                <a:latin typeface="+mj-lt"/>
              </a:rPr>
              <a:t>time4friends</a:t>
            </a:r>
            <a:r>
              <a:rPr lang="de-DE" sz="1800" dirty="0">
                <a:latin typeface="+mj-lt"/>
              </a:rPr>
              <a:t> – Beratung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dirty="0">
                <a:latin typeface="+mj-lt"/>
              </a:rPr>
              <a:t>So lebe ich! – Serie zur </a:t>
            </a:r>
            <a:r>
              <a:rPr lang="de-DE" sz="1800" b="1" dirty="0">
                <a:latin typeface="+mj-lt"/>
              </a:rPr>
              <a:t>Inklusion </a:t>
            </a:r>
            <a:r>
              <a:rPr lang="de-DE" sz="1800" dirty="0">
                <a:latin typeface="+mj-lt"/>
              </a:rPr>
              <a:t>mit Porträts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dirty="0">
                <a:latin typeface="+mj-lt"/>
              </a:rPr>
              <a:t>Sicher unterwegs – </a:t>
            </a:r>
            <a:r>
              <a:rPr lang="de-DE" sz="1800" b="1" dirty="0">
                <a:latin typeface="+mj-lt"/>
              </a:rPr>
              <a:t>AUVA-Geschichte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b="1" dirty="0">
                <a:latin typeface="+mj-lt"/>
              </a:rPr>
              <a:t>Digitale Grundbildung – </a:t>
            </a:r>
            <a:r>
              <a:rPr lang="de-DE" sz="1800" dirty="0">
                <a:latin typeface="+mj-lt"/>
              </a:rPr>
              <a:t>Medien- und informatische Bildung</a:t>
            </a:r>
          </a:p>
          <a:p>
            <a:pPr marL="0" indent="0">
              <a:buSzPct val="100000"/>
              <a:buNone/>
            </a:pPr>
            <a:endParaRPr lang="de-DE" sz="1800" dirty="0">
              <a:latin typeface="+mj-lt"/>
            </a:endParaRPr>
          </a:p>
          <a:p>
            <a:pPr marL="0" indent="0">
              <a:buSzPct val="100000"/>
              <a:buNone/>
            </a:pPr>
            <a:r>
              <a:rPr lang="de-AT" sz="1800" dirty="0">
                <a:solidFill>
                  <a:srgbClr val="C00000"/>
                </a:solidFill>
              </a:rPr>
              <a:t>Online-Material</a:t>
            </a:r>
          </a:p>
          <a:p>
            <a:pPr>
              <a:buClr>
                <a:srgbClr val="089AB7"/>
              </a:buClr>
              <a:buSzPct val="100000"/>
              <a:buFont typeface="Calibri Light" panose="020F0302020204030204" pitchFamily="34" charset="0"/>
              <a:buChar char="+"/>
            </a:pPr>
            <a:r>
              <a:rPr lang="de-DE" sz="1800" dirty="0">
                <a:latin typeface="+mj-lt"/>
              </a:rPr>
              <a:t>(digital ausfüllbare) </a:t>
            </a:r>
            <a:r>
              <a:rPr lang="de-DE" sz="1800" b="1" dirty="0">
                <a:latin typeface="+mj-lt"/>
              </a:rPr>
              <a:t>Arbeitsblätter </a:t>
            </a:r>
            <a:r>
              <a:rPr lang="de-DE" sz="1800" dirty="0">
                <a:latin typeface="+mj-lt"/>
              </a:rPr>
              <a:t>zu jeder Ausgabe</a:t>
            </a:r>
          </a:p>
          <a:p>
            <a:pPr>
              <a:buClr>
                <a:srgbClr val="089AB7"/>
              </a:buClr>
              <a:buSzPct val="100000"/>
              <a:buFont typeface="Calibri Light" panose="020F0302020204030204" pitchFamily="34" charset="0"/>
              <a:buChar char="+"/>
            </a:pPr>
            <a:r>
              <a:rPr lang="de-DE" sz="1800" b="1" dirty="0">
                <a:latin typeface="+mj-lt"/>
              </a:rPr>
              <a:t>10 Ausgaben </a:t>
            </a:r>
            <a:r>
              <a:rPr lang="de-DE" sz="1800" b="1" dirty="0" err="1">
                <a:latin typeface="+mj-lt"/>
              </a:rPr>
              <a:t>CyberSPACE</a:t>
            </a:r>
            <a:r>
              <a:rPr lang="de-DE" sz="1800" dirty="0">
                <a:latin typeface="+mj-lt"/>
              </a:rPr>
              <a:t> (für den digitalen Unterricht)</a:t>
            </a:r>
          </a:p>
          <a:p>
            <a:pPr>
              <a:buClr>
                <a:srgbClr val="089AB7"/>
              </a:buClr>
              <a:buSzPct val="100000"/>
              <a:buFont typeface="Calibri Light" panose="020F0302020204030204" pitchFamily="34" charset="0"/>
              <a:buChar char="+"/>
            </a:pPr>
            <a:r>
              <a:rPr lang="de-DE" sz="1800" dirty="0">
                <a:latin typeface="+mj-lt"/>
              </a:rPr>
              <a:t>Lese-Rallye, Anleitung zur Freiarbeit</a:t>
            </a:r>
          </a:p>
          <a:p>
            <a:pPr>
              <a:buClr>
                <a:srgbClr val="089AB7"/>
              </a:buClr>
              <a:buSzPct val="100000"/>
              <a:buFont typeface="Calibri Light" panose="020F0302020204030204" pitchFamily="34" charset="0"/>
              <a:buChar char="+"/>
            </a:pPr>
            <a:r>
              <a:rPr lang="de-DE" sz="1800" b="1" dirty="0">
                <a:latin typeface="+mj-lt"/>
              </a:rPr>
              <a:t>Interaktive</a:t>
            </a:r>
            <a:r>
              <a:rPr lang="de-DE" sz="1800" dirty="0">
                <a:latin typeface="+mj-lt"/>
              </a:rPr>
              <a:t> Lernspiele</a:t>
            </a:r>
          </a:p>
          <a:p>
            <a:pPr>
              <a:buClr>
                <a:srgbClr val="089AB7"/>
              </a:buClr>
              <a:buSzPct val="100000"/>
              <a:buFont typeface="Calibri Light" panose="020F0302020204030204" pitchFamily="34" charset="0"/>
              <a:buChar char="+"/>
            </a:pPr>
            <a:r>
              <a:rPr lang="de-DE" sz="1800" b="1" dirty="0">
                <a:latin typeface="+mj-lt"/>
              </a:rPr>
              <a:t>App für alle Endgeräte </a:t>
            </a:r>
            <a:r>
              <a:rPr lang="de-DE" sz="1800" dirty="0">
                <a:latin typeface="+mj-lt"/>
              </a:rPr>
              <a:t>(aktuelles Heft + Übungen; Archivfunktion)</a:t>
            </a:r>
            <a:endParaRPr lang="de-AT" sz="1800" dirty="0">
              <a:latin typeface="+mj-lt"/>
            </a:endParaRPr>
          </a:p>
          <a:p>
            <a:pPr marL="0" indent="0">
              <a:buSzPct val="100000"/>
              <a:buNone/>
            </a:pPr>
            <a:endParaRPr lang="de-AT" sz="1800" dirty="0">
              <a:latin typeface="+mj-lt"/>
            </a:endParaRPr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2402A83D-56F0-E7F6-86F2-8393DFBC15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4609" y="335567"/>
            <a:ext cx="3171824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69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BDFBC-F112-FF4E-95EC-F8872C00E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4" y="530295"/>
            <a:ext cx="10023764" cy="1325563"/>
          </a:xfrm>
        </p:spPr>
        <p:txBody>
          <a:bodyPr/>
          <a:lstStyle/>
          <a:p>
            <a:r>
              <a:rPr lang="de-DE" i="1" dirty="0">
                <a:solidFill>
                  <a:srgbClr val="089AB7"/>
                </a:solidFill>
                <a:latin typeface="+mn-lt"/>
              </a:rPr>
              <a:t>Spot</a:t>
            </a:r>
            <a:endParaRPr lang="de-DE" sz="2400" i="1" dirty="0">
              <a:latin typeface="+mn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E75C97-B6D8-164E-AF66-15821C7A6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34" y="1560460"/>
            <a:ext cx="8888622" cy="2704043"/>
          </a:xfrm>
        </p:spPr>
        <p:txBody>
          <a:bodyPr>
            <a:normAutofit/>
          </a:bodyPr>
          <a:lstStyle/>
          <a:p>
            <a:pPr marL="0" indent="0">
              <a:buClr>
                <a:srgbClr val="089AB7"/>
              </a:buClr>
              <a:buSzPct val="100000"/>
              <a:buNone/>
            </a:pPr>
            <a:r>
              <a:rPr lang="de-DE" sz="1800" dirty="0">
                <a:latin typeface="+mj-lt"/>
              </a:rPr>
              <a:t>Erscheinungsweise: Nur bei uns gibt es </a:t>
            </a:r>
            <a:r>
              <a:rPr lang="de-DE" sz="1800" b="1" dirty="0">
                <a:latin typeface="+mj-lt"/>
              </a:rPr>
              <a:t>in jedem Schulmonat </a:t>
            </a:r>
            <a:r>
              <a:rPr lang="de-DE" sz="1800" dirty="0">
                <a:latin typeface="+mj-lt"/>
              </a:rPr>
              <a:t>ein Heft (10 Ausgaben)!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b="1" dirty="0">
                <a:latin typeface="+mj-lt"/>
              </a:rPr>
              <a:t>Neue Kurzgeschichten 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b="1" dirty="0">
                <a:latin typeface="+mj-lt"/>
              </a:rPr>
              <a:t>Lyrik-Labor:</a:t>
            </a:r>
            <a:r>
              <a:rPr lang="de-DE" sz="1800" dirty="0">
                <a:latin typeface="+mj-lt"/>
              </a:rPr>
              <a:t> Gedichte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b="1" dirty="0" err="1">
                <a:latin typeface="+mj-lt"/>
              </a:rPr>
              <a:t>Dilemmageschichte</a:t>
            </a:r>
            <a:r>
              <a:rPr lang="de-DE" sz="1800" b="1" dirty="0">
                <a:latin typeface="+mj-lt"/>
              </a:rPr>
              <a:t> </a:t>
            </a:r>
            <a:r>
              <a:rPr lang="de-DE" sz="1800" dirty="0">
                <a:latin typeface="+mj-lt"/>
              </a:rPr>
              <a:t>– Wertebildung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b="1" dirty="0">
                <a:latin typeface="+mj-lt"/>
              </a:rPr>
              <a:t>time4friends </a:t>
            </a:r>
            <a:r>
              <a:rPr lang="de-DE" sz="1800" dirty="0">
                <a:latin typeface="+mj-lt"/>
              </a:rPr>
              <a:t>–</a:t>
            </a:r>
            <a:r>
              <a:rPr lang="de-DE" sz="1800" b="1" dirty="0">
                <a:latin typeface="+mj-lt"/>
              </a:rPr>
              <a:t> </a:t>
            </a:r>
            <a:r>
              <a:rPr lang="de-DE" sz="1800" dirty="0">
                <a:latin typeface="+mj-lt"/>
              </a:rPr>
              <a:t>Beratung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b="1" dirty="0">
                <a:latin typeface="+mj-lt"/>
              </a:rPr>
              <a:t>Digitale Grundbildung </a:t>
            </a:r>
            <a:r>
              <a:rPr lang="de-DE" sz="1800" dirty="0">
                <a:latin typeface="+mj-lt"/>
              </a:rPr>
              <a:t>– Medien- und informatische Bildung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b="1" dirty="0">
                <a:latin typeface="+mj-lt"/>
              </a:rPr>
              <a:t>Politik einfach erklärt </a:t>
            </a:r>
            <a:r>
              <a:rPr lang="de-DE" sz="1800" dirty="0">
                <a:latin typeface="+mj-lt"/>
              </a:rPr>
              <a:t>– mit Ambra Schuster aus der „Zeit im Bild“ auf </a:t>
            </a:r>
            <a:r>
              <a:rPr lang="de-DE" sz="1800" dirty="0" err="1">
                <a:latin typeface="+mj-lt"/>
              </a:rPr>
              <a:t>TikTok</a:t>
            </a:r>
            <a:r>
              <a:rPr lang="de-DE" sz="1800" dirty="0">
                <a:latin typeface="+mj-lt"/>
              </a:rPr>
              <a:t>-Redaktion </a:t>
            </a:r>
            <a:endParaRPr lang="de-AT" sz="1800" dirty="0">
              <a:latin typeface="+mj-lt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03748DCD-C61F-47DA-AA1E-B67FFB315F20}"/>
              </a:ext>
            </a:extLst>
          </p:cNvPr>
          <p:cNvSpPr txBox="1"/>
          <p:nvPr/>
        </p:nvSpPr>
        <p:spPr>
          <a:xfrm>
            <a:off x="1438835" y="4417347"/>
            <a:ext cx="8028846" cy="2146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buSzPct val="100000"/>
            </a:pPr>
            <a:r>
              <a:rPr lang="de-AT" dirty="0">
                <a:solidFill>
                  <a:srgbClr val="C00000"/>
                </a:solidFill>
              </a:rPr>
              <a:t>Online-Material</a:t>
            </a:r>
          </a:p>
          <a:p>
            <a:pPr marL="311784" indent="-285750">
              <a:lnSpc>
                <a:spcPts val="2435"/>
              </a:lnSpc>
              <a:buClr>
                <a:srgbClr val="089AB7"/>
              </a:buClr>
              <a:buFont typeface="Calibri Light" panose="020F0302020204030204" pitchFamily="34" charset="0"/>
              <a:buChar char="+"/>
            </a:pPr>
            <a:r>
              <a:rPr lang="de-AT" dirty="0">
                <a:latin typeface="+mj-lt"/>
              </a:rPr>
              <a:t>(digital ausfüllbare) Arbeitsblätter</a:t>
            </a:r>
          </a:p>
          <a:p>
            <a:pPr marL="311784" indent="-285750">
              <a:lnSpc>
                <a:spcPts val="2435"/>
              </a:lnSpc>
              <a:buClr>
                <a:srgbClr val="089AB7"/>
              </a:buClr>
              <a:buFont typeface="Calibri Light" panose="020F0302020204030204" pitchFamily="34" charset="0"/>
              <a:buChar char="+"/>
            </a:pPr>
            <a:r>
              <a:rPr lang="de-AT" dirty="0">
                <a:latin typeface="+mj-lt"/>
              </a:rPr>
              <a:t>Anleitung zur Freiarbeit</a:t>
            </a:r>
          </a:p>
          <a:p>
            <a:pPr marL="311784" indent="-285750">
              <a:lnSpc>
                <a:spcPts val="2435"/>
              </a:lnSpc>
              <a:buClr>
                <a:srgbClr val="089AB7"/>
              </a:buClr>
              <a:buFont typeface="Calibri Light" panose="020F0302020204030204" pitchFamily="34" charset="0"/>
              <a:buChar char="+"/>
            </a:pPr>
            <a:r>
              <a:rPr lang="de-AT" dirty="0">
                <a:latin typeface="+mj-lt"/>
              </a:rPr>
              <a:t>Lese-Rallye</a:t>
            </a:r>
          </a:p>
          <a:p>
            <a:pPr marL="298450" indent="-285750">
              <a:lnSpc>
                <a:spcPts val="2435"/>
              </a:lnSpc>
              <a:spcBef>
                <a:spcPts val="100"/>
              </a:spcBef>
              <a:buClr>
                <a:srgbClr val="089AB7"/>
              </a:buClr>
              <a:buFont typeface="Calibri Light" panose="020F0302020204030204" pitchFamily="34" charset="0"/>
              <a:buChar char="+"/>
            </a:pPr>
            <a:r>
              <a:rPr lang="de-DE" b="1" dirty="0">
                <a:latin typeface="+mj-lt"/>
              </a:rPr>
              <a:t>10 Ausgaben </a:t>
            </a:r>
            <a:r>
              <a:rPr lang="de-DE" b="1" dirty="0" err="1">
                <a:latin typeface="+mj-lt"/>
              </a:rPr>
              <a:t>CyberSPOT</a:t>
            </a:r>
            <a:r>
              <a:rPr lang="de-DE" b="1" dirty="0">
                <a:latin typeface="+mj-lt"/>
              </a:rPr>
              <a:t> </a:t>
            </a:r>
            <a:r>
              <a:rPr lang="de-DE" dirty="0">
                <a:latin typeface="+mj-lt"/>
              </a:rPr>
              <a:t>(für den digitalen Unterricht)</a:t>
            </a:r>
          </a:p>
          <a:p>
            <a:pPr marL="298450" indent="-285750">
              <a:lnSpc>
                <a:spcPts val="2435"/>
              </a:lnSpc>
              <a:spcBef>
                <a:spcPts val="100"/>
              </a:spcBef>
              <a:buClr>
                <a:srgbClr val="089AB7"/>
              </a:buClr>
              <a:buFont typeface="Calibri Light" panose="020F0302020204030204" pitchFamily="34" charset="0"/>
              <a:buChar char="+"/>
            </a:pPr>
            <a:r>
              <a:rPr lang="de-DE" b="1" dirty="0">
                <a:latin typeface="+mj-lt"/>
              </a:rPr>
              <a:t>App für alle Endgeräte </a:t>
            </a:r>
            <a:r>
              <a:rPr lang="de-DE" dirty="0">
                <a:latin typeface="+mj-lt"/>
              </a:rPr>
              <a:t>(aktuelles Heft + Übungen; Archivfunktion)</a:t>
            </a:r>
          </a:p>
          <a:p>
            <a:pPr marL="311784" indent="-285750">
              <a:lnSpc>
                <a:spcPts val="2435"/>
              </a:lnSpc>
              <a:buClr>
                <a:srgbClr val="089AB7"/>
              </a:buClr>
              <a:buFont typeface="Calibri Light" panose="020F0302020204030204" pitchFamily="34" charset="0"/>
              <a:buChar char="+"/>
            </a:pPr>
            <a:endParaRPr lang="de-DE" dirty="0">
              <a:latin typeface="+mj-lt"/>
            </a:endParaRPr>
          </a:p>
        </p:txBody>
      </p:sp>
      <p:pic>
        <p:nvPicPr>
          <p:cNvPr id="4" name="Grafik 3" descr="Ein Bild, das Text, Danaus gilippus enthält.&#10;&#10;Automatisch generierte Beschreibung">
            <a:extLst>
              <a:ext uri="{FF2B5EF4-FFF2-40B4-BE49-F238E27FC236}">
                <a16:creationId xmlns:a16="http://schemas.microsoft.com/office/drawing/2014/main" id="{329C5F2E-7BD9-E681-7633-7A51729C8C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2105" y="335566"/>
            <a:ext cx="3171824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24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99CB99F9-4AB0-4991-2E32-A67228A09C54}"/>
              </a:ext>
            </a:extLst>
          </p:cNvPr>
          <p:cNvSpPr/>
          <p:nvPr/>
        </p:nvSpPr>
        <p:spPr>
          <a:xfrm rot="737466">
            <a:off x="8931227" y="3539063"/>
            <a:ext cx="1694873" cy="239845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661DDD85-7A05-5D9B-D283-F8E1E4BD91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37466">
            <a:off x="8931228" y="3539978"/>
            <a:ext cx="1694872" cy="2398457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CB0D4E69-8E2E-F238-5D9E-2314DB6105B1}"/>
              </a:ext>
            </a:extLst>
          </p:cNvPr>
          <p:cNvSpPr/>
          <p:nvPr/>
        </p:nvSpPr>
        <p:spPr>
          <a:xfrm rot="488463">
            <a:off x="8888219" y="749189"/>
            <a:ext cx="1694873" cy="239845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1A43A8F-F7E4-F8DD-3E0B-2F6B017895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8463">
            <a:off x="8888217" y="749189"/>
            <a:ext cx="1694873" cy="239845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43BDFBC-F112-FF4E-95EC-F8872C00E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6" y="724504"/>
            <a:ext cx="10023764" cy="1325563"/>
          </a:xfrm>
        </p:spPr>
        <p:txBody>
          <a:bodyPr/>
          <a:lstStyle/>
          <a:p>
            <a:r>
              <a:rPr lang="de-DE" dirty="0">
                <a:solidFill>
                  <a:srgbClr val="089AB7"/>
                </a:solidFill>
                <a:latin typeface="+mn-lt"/>
              </a:rPr>
              <a:t>Praktisch didaktisch</a:t>
            </a:r>
            <a:br>
              <a:rPr lang="de-DE" dirty="0">
                <a:solidFill>
                  <a:srgbClr val="089AB7"/>
                </a:solidFill>
                <a:latin typeface="+mn-lt"/>
              </a:rPr>
            </a:br>
            <a:endParaRPr lang="de-DE" sz="2400" dirty="0">
              <a:latin typeface="+mn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E75C97-B6D8-164E-AF66-15821C7A6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34" y="2007879"/>
            <a:ext cx="10023765" cy="4351338"/>
          </a:xfrm>
        </p:spPr>
        <p:txBody>
          <a:bodyPr>
            <a:normAutofit/>
          </a:bodyPr>
          <a:lstStyle/>
          <a:p>
            <a:pPr>
              <a:buSzPct val="100000"/>
              <a:buBlip>
                <a:blip r:embed="rId4"/>
              </a:buBlip>
            </a:pPr>
            <a:r>
              <a:rPr lang="de-AT" sz="1800" dirty="0">
                <a:latin typeface="+mj-lt"/>
              </a:rPr>
              <a:t>Für die Sekundarstufe</a:t>
            </a:r>
          </a:p>
          <a:p>
            <a:pPr>
              <a:buSzPct val="100000"/>
              <a:buBlip>
                <a:blip r:embed="rId4"/>
              </a:buBlip>
            </a:pPr>
            <a:r>
              <a:rPr lang="de-AT" sz="1800" dirty="0">
                <a:latin typeface="+mj-lt"/>
              </a:rPr>
              <a:t>Erklärt die </a:t>
            </a:r>
            <a:r>
              <a:rPr lang="de-AT" sz="1800" b="1" dirty="0">
                <a:latin typeface="+mj-lt"/>
              </a:rPr>
              <a:t>pädagogische Basis</a:t>
            </a:r>
          </a:p>
          <a:p>
            <a:pPr>
              <a:buSzPct val="100000"/>
              <a:buBlip>
                <a:blip r:embed="rId4"/>
              </a:buBlip>
            </a:pPr>
            <a:r>
              <a:rPr lang="de-DE" sz="1800" dirty="0">
                <a:latin typeface="+mj-lt"/>
              </a:rPr>
              <a:t>Didaktische und methodische </a:t>
            </a:r>
            <a:r>
              <a:rPr lang="de-DE" sz="1800" b="1" dirty="0">
                <a:latin typeface="+mj-lt"/>
              </a:rPr>
              <a:t>Grundlagen</a:t>
            </a:r>
          </a:p>
          <a:p>
            <a:pPr>
              <a:buSzPct val="100000"/>
              <a:buBlip>
                <a:blip r:embed="rId4"/>
              </a:buBlip>
            </a:pPr>
            <a:r>
              <a:rPr lang="de-DE" sz="1800" dirty="0">
                <a:latin typeface="+mj-lt"/>
              </a:rPr>
              <a:t>Vorschläge zum </a:t>
            </a:r>
            <a:r>
              <a:rPr lang="de-DE" sz="1800" b="1" dirty="0">
                <a:latin typeface="+mj-lt"/>
              </a:rPr>
              <a:t>Einsatz im Unterricht</a:t>
            </a:r>
          </a:p>
          <a:p>
            <a:pPr>
              <a:buSzPct val="100000"/>
              <a:buBlip>
                <a:blip r:embed="rId4"/>
              </a:buBlip>
            </a:pPr>
            <a:r>
              <a:rPr lang="de-DE" sz="1800" b="1" dirty="0">
                <a:latin typeface="+mj-lt"/>
              </a:rPr>
              <a:t>Praktische Beispiele </a:t>
            </a:r>
            <a:r>
              <a:rPr lang="de-DE" sz="1800" dirty="0">
                <a:latin typeface="+mj-lt"/>
              </a:rPr>
              <a:t>anhand von Seiten, die in </a:t>
            </a:r>
            <a:br>
              <a:rPr lang="de-DE" sz="1800" dirty="0">
                <a:latin typeface="+mj-lt"/>
              </a:rPr>
            </a:br>
            <a:r>
              <a:rPr lang="de-DE" sz="1800" dirty="0">
                <a:latin typeface="+mj-lt"/>
              </a:rPr>
              <a:t>jeder Ausgabe wiederkehren</a:t>
            </a:r>
          </a:p>
          <a:p>
            <a:pPr>
              <a:buSzPct val="100000"/>
              <a:buBlip>
                <a:blip r:embed="rId4"/>
              </a:buBlip>
            </a:pPr>
            <a:r>
              <a:rPr lang="de-DE" sz="1800" dirty="0">
                <a:latin typeface="+mj-lt"/>
              </a:rPr>
              <a:t>Für </a:t>
            </a:r>
            <a:r>
              <a:rPr lang="de-DE" sz="1800" b="1" dirty="0">
                <a:latin typeface="+mj-lt"/>
              </a:rPr>
              <a:t>jede Zeitschrift </a:t>
            </a:r>
            <a:r>
              <a:rPr lang="de-DE" sz="1800" dirty="0">
                <a:latin typeface="+mj-lt"/>
              </a:rPr>
              <a:t>verfügbar</a:t>
            </a:r>
          </a:p>
          <a:p>
            <a:pPr>
              <a:buSzPct val="100000"/>
              <a:buBlip>
                <a:blip r:embed="rId4"/>
              </a:buBlip>
            </a:pPr>
            <a:endParaRPr lang="de-AT" sz="1800" dirty="0">
              <a:latin typeface="+mj-lt"/>
            </a:endParaRPr>
          </a:p>
          <a:p>
            <a:pPr marL="0" indent="0">
              <a:buSzPct val="100000"/>
              <a:buNone/>
            </a:pPr>
            <a:r>
              <a:rPr lang="de-AT" sz="1800" dirty="0">
                <a:latin typeface="+mj-lt"/>
              </a:rPr>
              <a:t> Zu finden auf </a:t>
            </a:r>
            <a:br>
              <a:rPr lang="de-AT" sz="1800" dirty="0">
                <a:latin typeface="+mj-lt"/>
              </a:rPr>
            </a:br>
            <a:r>
              <a:rPr lang="de-AT" sz="1800" dirty="0">
                <a:latin typeface="+mj-lt"/>
              </a:rPr>
              <a:t> </a:t>
            </a:r>
            <a:r>
              <a:rPr lang="de-AT" sz="1800" b="1" dirty="0" err="1">
                <a:solidFill>
                  <a:srgbClr val="C00000"/>
                </a:solidFill>
                <a:latin typeface="+mj-lt"/>
              </a:rPr>
              <a:t>www.mehralslesen.at</a:t>
            </a:r>
            <a:r>
              <a:rPr lang="de-AT" sz="1800" b="1" dirty="0">
                <a:solidFill>
                  <a:srgbClr val="C00000"/>
                </a:solidFill>
                <a:latin typeface="+mj-lt"/>
              </a:rPr>
              <a:t>/</a:t>
            </a:r>
            <a:r>
              <a:rPr lang="de-AT" sz="1800" b="1" dirty="0" err="1">
                <a:solidFill>
                  <a:srgbClr val="C00000"/>
                </a:solidFill>
                <a:latin typeface="+mj-lt"/>
              </a:rPr>
              <a:t>sekundarstufe</a:t>
            </a:r>
            <a:r>
              <a:rPr lang="de-AT" sz="1800" b="1" dirty="0">
                <a:solidFill>
                  <a:srgbClr val="C00000"/>
                </a:solidFill>
                <a:latin typeface="+mj-lt"/>
              </a:rPr>
              <a:t>/</a:t>
            </a:r>
            <a:r>
              <a:rPr lang="de-AT" sz="1800" b="1" dirty="0" err="1">
                <a:solidFill>
                  <a:srgbClr val="C00000"/>
                </a:solidFill>
                <a:latin typeface="+mj-lt"/>
              </a:rPr>
              <a:t>didaktik</a:t>
            </a:r>
            <a:endParaRPr lang="de-AT" sz="1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CCD8C01-6BAE-8864-D405-4AD64CB40A1D}"/>
              </a:ext>
            </a:extLst>
          </p:cNvPr>
          <p:cNvSpPr/>
          <p:nvPr/>
        </p:nvSpPr>
        <p:spPr>
          <a:xfrm rot="21390100">
            <a:off x="7216172" y="850838"/>
            <a:ext cx="1694873" cy="239845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7F70012-702A-70BB-0494-34B42A7326A3}"/>
              </a:ext>
            </a:extLst>
          </p:cNvPr>
          <p:cNvSpPr/>
          <p:nvPr/>
        </p:nvSpPr>
        <p:spPr>
          <a:xfrm rot="21392673">
            <a:off x="7355302" y="3756013"/>
            <a:ext cx="1694873" cy="239845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C111BD0-2E18-5A12-A967-B48042C564B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90100">
            <a:off x="7216170" y="862216"/>
            <a:ext cx="1694873" cy="239845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6254B47-55D1-74D8-76D2-B3D15FE144B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92673">
            <a:off x="7355301" y="3767390"/>
            <a:ext cx="1694874" cy="239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40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587</Words>
  <Application>Microsoft Macintosh PowerPoint</Application>
  <PresentationFormat>Breitbild</PresentationFormat>
  <Paragraphs>76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</vt:lpstr>
      <vt:lpstr> </vt:lpstr>
      <vt:lpstr>Mehr als Lesen Wortschatz – Werte – Weltwissen</vt:lpstr>
      <vt:lpstr>Mehr als Lesen 100 % gemeinnützig</vt:lpstr>
      <vt:lpstr>Unsere Ziele</vt:lpstr>
      <vt:lpstr>Jahresangebot Sekundarstufe</vt:lpstr>
      <vt:lpstr>Das Zeitschriften-Abo Ein innovatives Konzept zur Leseförderung</vt:lpstr>
      <vt:lpstr>Space</vt:lpstr>
      <vt:lpstr>Spot</vt:lpstr>
      <vt:lpstr>Praktisch didaktisch </vt:lpstr>
      <vt:lpstr>www.mehralslesen.at &gt; Service Informationen für Referent:innen</vt:lpstr>
      <vt:lpstr>Auf Wiedersehen bei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Aistleitner</dc:creator>
  <cp:lastModifiedBy>Michael Achleitner</cp:lastModifiedBy>
  <cp:revision>215</cp:revision>
  <dcterms:created xsi:type="dcterms:W3CDTF">2021-03-29T10:29:24Z</dcterms:created>
  <dcterms:modified xsi:type="dcterms:W3CDTF">2023-04-17T21:39:50Z</dcterms:modified>
</cp:coreProperties>
</file>