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57" r:id="rId5"/>
    <p:sldId id="259" r:id="rId6"/>
    <p:sldId id="261" r:id="rId7"/>
    <p:sldId id="266" r:id="rId8"/>
    <p:sldId id="267" r:id="rId9"/>
    <p:sldId id="269" r:id="rId10"/>
    <p:sldId id="264" r:id="rId11"/>
    <p:sldId id="276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WERDA Fabio" initials="WF" lastIdx="12" clrIdx="0">
    <p:extLst>
      <p:ext uri="{19B8F6BF-5375-455C-9EA6-DF929625EA0E}">
        <p15:presenceInfo xmlns:p15="http://schemas.microsoft.com/office/powerpoint/2012/main" userId="S::wawefa2022@bgbrgbiondekgasse.onmicrosoft.com::a4dd0557-3a73-420c-9fea-f6aa77c61d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9"/>
  </p:normalViewPr>
  <p:slideViewPr>
    <p:cSldViewPr snapToGrid="0" snapToObjects="1">
      <p:cViewPr varScale="1">
        <p:scale>
          <a:sx n="158" d="100"/>
          <a:sy n="158" d="100"/>
        </p:scale>
        <p:origin x="1304" y="18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5BBBF-8D09-C148-AA47-0DB5E35EB02C}" type="datetimeFigureOut">
              <a:rPr lang="de-DE" smtClean="0"/>
              <a:t>17.04.23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C83D-F818-4049-AB09-D29953B93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46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42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0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E738C-BE86-6147-8D23-B8CAAB964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04CB9-90BC-6246-9C93-8F65F0CA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029D6-B368-1541-AB2F-FAC58E44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642-1366-7243-901B-F48E780F693B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8BF80-933D-1443-9606-84358695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49046-2846-0245-81EB-8F300EAE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C7AFA-D890-F941-B38D-2F8F674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9FD765-3A0D-1047-8BA3-D9B2DA39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FB1393-0179-C44C-83FC-D4E86A0E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741E-365D-874A-9C62-4E6E20ECDB34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07AAD-5BFA-874F-BE4C-177070AF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07556-74F8-4C4D-BA77-A3A2232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2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7F1382-68AD-9740-877A-04C1BD966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5FA916-F7A8-DF46-8263-4B83C0CF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D77D32-BB24-6643-8479-672872F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D68-8F98-F842-B670-74E95B40D299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5D6A2-0534-2540-A383-2DB923F5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B5BEA-358B-0D4B-9EEF-BA6F5915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8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EA392-9177-9743-A839-4BF3659A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DE49D-47D7-0944-85DA-884BAF9D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CE428-B6B5-8644-B4EC-D9029F51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E78B-6348-484A-BA14-AE42ED27095E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69456-3244-1145-BEF1-C1CE3545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D12E8-DB42-304E-A894-B07FD78C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4FF879-1E0F-9644-865E-88D149CF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4" y="1825625"/>
            <a:ext cx="3267996" cy="50418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4703A1-8B7F-1842-B3CC-DD5625EE4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38835" cy="6858000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6EACA4FC-6CEE-1A46-AAD3-E98430B2EAE1}"/>
              </a:ext>
            </a:extLst>
          </p:cNvPr>
          <p:cNvSpPr txBox="1">
            <a:spLocks/>
          </p:cNvSpPr>
          <p:nvPr userDrawn="1"/>
        </p:nvSpPr>
        <p:spPr>
          <a:xfrm>
            <a:off x="9229387" y="643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C3DCF-D0D1-FE4E-8242-DC1618441EFE}" type="slidenum">
              <a:rPr lang="de-DE" b="1" smtClean="0">
                <a:solidFill>
                  <a:schemeClr val="bg1"/>
                </a:solidFill>
              </a:rPr>
              <a:pPr/>
              <a:t>‹Nr.›</a:t>
            </a:fld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E42CE-1A04-AD44-B9E9-5A5EECD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A8E2A-42F2-AD42-B283-C7449BC5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AC28B-2E6C-3E4A-B79B-4351F28F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2BF6-E9F6-7042-907E-161E832F3E6D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90BEF0-2D09-584D-93E4-04EBF707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ED134-8B19-9A42-8CBC-85A2F55D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2D599-4333-A444-AE41-332A42D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7E2B1-9872-3A42-805B-98D4437C2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6B5978-1382-DD40-ACF7-AFAF8BDE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74CC2-6131-6043-B3D8-550BAAFB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F48-D055-CB43-9E22-2CCD04879AF6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DBC6C-C0CE-E048-9993-99BCD3A8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8C40EE-53BC-F048-8BFE-85E937D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A3BD-644E-9842-A56C-54E5CAAB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FAB2E-6E5E-6545-ACF7-42901254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D0FBA-E445-BE40-B2A1-1027D519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66E2A7-6C38-7845-908E-0BAE89C6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E78A2D-300A-2041-93E1-EE8609F1C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1B62A9-CBBD-E140-89B7-8D3D269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458F-DD51-6D4B-A306-E0BEA5D99AFA}" type="datetime1">
              <a:rPr lang="de-AT" smtClean="0"/>
              <a:t>17.04.23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528BE7-4D90-714D-9878-1812F45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703F89-C519-2B41-873E-B417812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1DAB-8C54-8048-BA28-B942F1EF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5B87D0-4787-D548-A19C-BD1EB611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1361-7F02-4B4B-B732-F6AD5EFBA2D3}" type="datetime1">
              <a:rPr lang="de-AT" smtClean="0"/>
              <a:t>17.04.23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AC2783-4C6A-DD48-8989-30D59CF4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7050C-1C8C-B140-8958-CBE0FAED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71B5C5-0ACF-9647-AD71-C67AD0B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D451-83D9-B943-9579-AE8135D168BE}" type="datetime1">
              <a:rPr lang="de-AT" smtClean="0"/>
              <a:t>17.04.23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632921-C08B-A84F-90D8-EF3BEA89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88AC0-CE35-D74B-A544-ED1AA66C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73F0B-3A2E-694A-816F-17FA73A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49F24-74CA-424E-BF1A-B4402E0B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104609-DC07-2647-B15C-298D64DC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8AC2D-DCE2-704D-B6C4-CA060B4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5D88-6908-7846-B721-8887C9F9184F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4215B3-4B88-284A-B8C9-0735BD6D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CC1580-EC87-2240-8550-95F9151E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D3773-96BC-294E-9BFE-7E309F8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5FE38-8D48-6D4B-8BFF-FF2B9561A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AC7F0-96B8-E841-9422-61929ADE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C54667-FDAE-2A42-8F25-0BE3E3BD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622-7561-924A-A10A-A1CC9FFADE68}" type="datetime1">
              <a:rPr lang="de-AT" smtClean="0"/>
              <a:t>17.04.23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29E39-8726-BA4F-9854-FA0FF921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47EEDD-4C92-9B40-B6D6-049A5901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7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5DCF18-9BB5-DD47-94E9-20430542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00E5A-E547-9048-813A-DD0C8B68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4A14D-4F46-3F48-AE58-118A90115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2A80-94E7-844C-B483-C25AA6014E84}" type="datetime1">
              <a:rPr lang="de-AT" smtClean="0"/>
              <a:t>17.04.23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F7737-2E45-6043-BE25-C56F97D24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AF890-0A40-B046-ACAB-8C937F000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1.jpeg"/><Relationship Id="rId5" Type="http://schemas.openxmlformats.org/officeDocument/2006/relationships/hyperlink" Target="mailto:redaktion@mehralslesen.at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mehralslesen.at/hallo-schu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mehralslesen.at/hallo-schu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hralslesen.at/hallo-schule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9C89-C8D4-6246-9A62-F087BB0AA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939A69-E708-ED4E-9BA5-08333FF83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43B55B-E3EA-F348-BA63-5CDA54567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1"/>
            <a:ext cx="12194240" cy="68567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7A9138-65DC-BF6C-4DFE-2C21E4D30939}"/>
              </a:ext>
            </a:extLst>
          </p:cNvPr>
          <p:cNvSpPr/>
          <p:nvPr/>
        </p:nvSpPr>
        <p:spPr>
          <a:xfrm>
            <a:off x="3417345" y="536109"/>
            <a:ext cx="5593976" cy="559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4BDD55-C820-5F03-A0C4-D396936E6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513" y="1600200"/>
            <a:ext cx="4604573" cy="2234572"/>
          </a:xfrm>
          <a:prstGeom prst="rect">
            <a:avLst/>
          </a:prstGeom>
        </p:spPr>
      </p:pic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282508DB-C48E-9762-B834-E1603C99F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459" y="4044811"/>
            <a:ext cx="1926011" cy="1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9A3FB22-1D7A-EFC8-7CD5-92063D59F4AB}"/>
              </a:ext>
            </a:extLst>
          </p:cNvPr>
          <p:cNvSpPr/>
          <p:nvPr/>
        </p:nvSpPr>
        <p:spPr>
          <a:xfrm rot="572366">
            <a:off x="9947316" y="695632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C230325-AA74-1DE3-5186-1D86C806A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366">
            <a:off x="9941336" y="695631"/>
            <a:ext cx="1694873" cy="2398459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9A45A5-A9AF-1548-1375-F0859A208BE1}"/>
              </a:ext>
            </a:extLst>
          </p:cNvPr>
          <p:cNvSpPr/>
          <p:nvPr/>
        </p:nvSpPr>
        <p:spPr>
          <a:xfrm>
            <a:off x="8264792" y="481979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9C20505-C753-BD72-4984-F7D6A91CD4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92" y="481477"/>
            <a:ext cx="1694873" cy="23984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Praktisch didaktisch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005012"/>
            <a:ext cx="1002376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Für die Primarstufe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Erklärt die </a:t>
            </a:r>
            <a:r>
              <a:rPr lang="de-AT" sz="1800" b="1" dirty="0">
                <a:latin typeface="+mj-lt"/>
              </a:rPr>
              <a:t>pädagogische Basis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Didaktische und methodische </a:t>
            </a:r>
            <a:r>
              <a:rPr lang="de-DE" sz="1800" b="1" dirty="0">
                <a:latin typeface="+mj-lt"/>
              </a:rPr>
              <a:t>Grundlagen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Vorschläge zum </a:t>
            </a:r>
            <a:r>
              <a:rPr lang="de-DE" sz="1800" b="1" dirty="0">
                <a:latin typeface="+mj-lt"/>
              </a:rPr>
              <a:t>Einsatz im Unterricht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b="1" dirty="0">
                <a:latin typeface="+mj-lt"/>
              </a:rPr>
              <a:t>Praktische Beispiele </a:t>
            </a:r>
            <a:r>
              <a:rPr lang="de-DE" sz="1800" dirty="0">
                <a:latin typeface="+mj-lt"/>
              </a:rPr>
              <a:t>anhand von Seiten, die in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jeder Ausgabe wiederkehren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Für </a:t>
            </a:r>
            <a:r>
              <a:rPr lang="de-DE" sz="1800" b="1" dirty="0">
                <a:latin typeface="+mj-lt"/>
              </a:rPr>
              <a:t>jede Zeitschrift </a:t>
            </a:r>
            <a:r>
              <a:rPr lang="de-DE" sz="1800" dirty="0">
                <a:latin typeface="+mj-lt"/>
              </a:rPr>
              <a:t>verfügbar</a:t>
            </a:r>
          </a:p>
          <a:p>
            <a:pPr>
              <a:buSzPct val="100000"/>
              <a:buBlip>
                <a:blip r:embed="rId4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 Zu finden auf:</a:t>
            </a:r>
            <a:br>
              <a:rPr lang="de-AT" sz="1800" b="1" dirty="0">
                <a:solidFill>
                  <a:srgbClr val="C00000"/>
                </a:solidFill>
                <a:latin typeface="+mj-lt"/>
              </a:rPr>
            </a:b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primarstufe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didaktik</a:t>
            </a:r>
            <a:br>
              <a:rPr lang="de-AT" sz="1800" b="1" dirty="0">
                <a:solidFill>
                  <a:srgbClr val="C00000"/>
                </a:solidFill>
                <a:latin typeface="+mj-lt"/>
              </a:rPr>
            </a:br>
            <a:endParaRPr lang="de-AT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F16D86-D05B-B370-8E37-B300F32DA2E2}"/>
              </a:ext>
            </a:extLst>
          </p:cNvPr>
          <p:cNvSpPr/>
          <p:nvPr/>
        </p:nvSpPr>
        <p:spPr>
          <a:xfrm rot="21158653">
            <a:off x="6561161" y="61099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BDD32C-1144-C08C-3DD0-6A05F1C26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8653">
            <a:off x="6561160" y="610993"/>
            <a:ext cx="1694873" cy="239845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8AED2CF-BD9D-3B12-86E2-F7D435E31288}"/>
              </a:ext>
            </a:extLst>
          </p:cNvPr>
          <p:cNvSpPr/>
          <p:nvPr/>
        </p:nvSpPr>
        <p:spPr>
          <a:xfrm rot="573199">
            <a:off x="8979816" y="3162177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0E6CBC-1981-3919-235D-46CA85048EE7}"/>
              </a:ext>
            </a:extLst>
          </p:cNvPr>
          <p:cNvSpPr/>
          <p:nvPr/>
        </p:nvSpPr>
        <p:spPr>
          <a:xfrm rot="21222662">
            <a:off x="7224187" y="3200578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0364BC-44E2-A30C-B4E9-D5931A0D4B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2662">
            <a:off x="7230430" y="3208252"/>
            <a:ext cx="1698391" cy="24034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727917-63EA-F856-010F-EC69100C5A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3199">
            <a:off x="8975909" y="3159687"/>
            <a:ext cx="1698391" cy="24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89AB7"/>
                </a:solidFill>
                <a:latin typeface="+mn-lt"/>
              </a:rPr>
              <a:t>www.mehralslesen.at</a:t>
            </a:r>
            <a:r>
              <a:rPr lang="de-DE" dirty="0">
                <a:solidFill>
                  <a:srgbClr val="089AB7"/>
                </a:solidFill>
                <a:latin typeface="+mn-lt"/>
              </a:rPr>
              <a:t> &gt; Service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Informationen für </a:t>
            </a:r>
            <a:r>
              <a:rPr lang="de-DE" sz="2400" dirty="0" err="1">
                <a:latin typeface="+mn-lt"/>
              </a:rPr>
              <a:t>Referent:innen</a:t>
            </a:r>
            <a:endParaRPr lang="de-DE" sz="2400" dirty="0">
              <a:latin typeface="+mn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8BF5640-E8DE-C541-A659-26A0B626500F}"/>
              </a:ext>
            </a:extLst>
          </p:cNvPr>
          <p:cNvSpPr txBox="1">
            <a:spLocks/>
          </p:cNvSpPr>
          <p:nvPr/>
        </p:nvSpPr>
        <p:spPr>
          <a:xfrm>
            <a:off x="1330035" y="2213557"/>
            <a:ext cx="10023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Um Ihnen die </a:t>
            </a:r>
            <a:r>
              <a:rPr lang="de-AT" sz="1800" b="1" dirty="0">
                <a:latin typeface="+mj-lt"/>
              </a:rPr>
              <a:t>Information über die „Mehr als Lesen“-Jahresabos </a:t>
            </a:r>
            <a:r>
              <a:rPr lang="de-AT" sz="1800" dirty="0">
                <a:latin typeface="+mj-lt"/>
              </a:rPr>
              <a:t>zu</a:t>
            </a:r>
            <a:r>
              <a:rPr lang="de-AT" sz="1800" b="1" dirty="0">
                <a:latin typeface="+mj-lt"/>
              </a:rPr>
              <a:t> </a:t>
            </a:r>
            <a:br>
              <a:rPr lang="de-AT" sz="1800" b="1" dirty="0">
                <a:latin typeface="+mj-lt"/>
              </a:rPr>
            </a:br>
            <a:r>
              <a:rPr lang="de-AT" sz="1800" dirty="0">
                <a:latin typeface="+mj-lt"/>
              </a:rPr>
              <a:t>erleichtern, ­finden Sie auf </a:t>
            </a:r>
            <a:r>
              <a:rPr lang="de-AT" sz="1800" b="1" dirty="0" err="1">
                <a:latin typeface="+mj-lt"/>
              </a:rPr>
              <a:t>www.mehralslesen.at</a:t>
            </a:r>
            <a:r>
              <a:rPr lang="de-AT" sz="1800" b="1" dirty="0">
                <a:latin typeface="+mj-lt"/>
              </a:rPr>
              <a:t> unter dem Menüpunkt SERVICE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Kopiervorlage „Elternbrief“ und „Kollegium“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„Pädagogische Handreichung – praktisch didaktisch“ zum Download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Webinare zum Nachschauen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 err="1">
                <a:latin typeface="+mj-lt"/>
              </a:rPr>
              <a:t>Erklärvideos</a:t>
            </a:r>
            <a:r>
              <a:rPr lang="de-AT" sz="1800" dirty="0">
                <a:latin typeface="+mj-lt"/>
              </a:rPr>
              <a:t> u. v. m.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Online-Paket</a:t>
            </a:r>
            <a:endParaRPr lang="de-AT" sz="1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167028-A455-A54C-ADCC-9C6441B0F006}"/>
              </a:ext>
            </a:extLst>
          </p:cNvPr>
          <p:cNvSpPr/>
          <p:nvPr/>
        </p:nvSpPr>
        <p:spPr>
          <a:xfrm>
            <a:off x="1330035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Lehrer:innen</a:t>
            </a:r>
            <a:r>
              <a:rPr lang="de-AT" dirty="0">
                <a:latin typeface="+mj-lt"/>
              </a:rPr>
              <a:t> </a:t>
            </a:r>
          </a:p>
          <a:p>
            <a:r>
              <a:rPr lang="de-AT" b="1" dirty="0">
                <a:latin typeface="+mj-lt"/>
              </a:rPr>
              <a:t>Digitale Unterrichtsimpulse: </a:t>
            </a:r>
            <a:r>
              <a:rPr lang="de-AT" dirty="0">
                <a:latin typeface="+mj-lt"/>
              </a:rPr>
              <a:t>Arbeitsblätter, Hörübungen und interaktive Lernspiele, kostenlos zu jeder ­Ausgabe</a:t>
            </a:r>
            <a:endParaRPr lang="de-AT" dirty="0">
              <a:effectLst/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7312C86-F2D4-364C-837F-D2FEB81E3039}"/>
              </a:ext>
            </a:extLst>
          </p:cNvPr>
          <p:cNvSpPr/>
          <p:nvPr/>
        </p:nvSpPr>
        <p:spPr>
          <a:xfrm>
            <a:off x="6742607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Schüler:innen</a:t>
            </a:r>
            <a:endParaRPr lang="de-AT" dirty="0">
              <a:latin typeface="+mj-lt"/>
            </a:endParaRPr>
          </a:p>
          <a:p>
            <a:r>
              <a:rPr lang="de-AT" b="1" dirty="0">
                <a:latin typeface="+mj-lt"/>
              </a:rPr>
              <a:t>Die App zum Abo: </a:t>
            </a:r>
            <a:r>
              <a:rPr lang="de-AT" dirty="0">
                <a:latin typeface="+mj-lt"/>
              </a:rPr>
              <a:t>für alle Zeitschriften und </a:t>
            </a:r>
            <a:br>
              <a:rPr lang="de-AT" dirty="0">
                <a:latin typeface="+mj-lt"/>
              </a:rPr>
            </a:br>
            <a:r>
              <a:rPr lang="de-AT" dirty="0">
                <a:latin typeface="+mj-lt"/>
              </a:rPr>
              <a:t>Bücher – für Schule, Hausübungen und </a:t>
            </a:r>
            <a:r>
              <a:rPr lang="de-AT" dirty="0" err="1">
                <a:latin typeface="+mj-lt"/>
              </a:rPr>
              <a:t>Homeschooling</a:t>
            </a:r>
            <a:endParaRPr lang="de-AT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AD1339-83CB-BDD3-C3B3-8CBFA69F0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2375">
            <a:off x="5412414" y="4499770"/>
            <a:ext cx="1367172" cy="20500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61E14DD-68CE-C374-09C4-D2C239598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445" y="2023429"/>
            <a:ext cx="425612" cy="12707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3B2D952-4AE1-A09C-1A66-830C130703B1}"/>
              </a:ext>
            </a:extLst>
          </p:cNvPr>
          <p:cNvSpPr/>
          <p:nvPr/>
        </p:nvSpPr>
        <p:spPr>
          <a:xfrm>
            <a:off x="10799895" y="2026754"/>
            <a:ext cx="216131" cy="12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30CC05-4103-BE7C-9AF0-092253BBEC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0" r="33978" b="59637"/>
          <a:stretch/>
        </p:blipFill>
        <p:spPr>
          <a:xfrm>
            <a:off x="8404139" y="1461620"/>
            <a:ext cx="3801126" cy="3278019"/>
          </a:xfrm>
          <a:prstGeom prst="rect">
            <a:avLst/>
          </a:prstGeom>
        </p:spPr>
      </p:pic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80BC0957-5450-619F-F17E-23D4AAA4A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608" y="2027310"/>
            <a:ext cx="2162320" cy="14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E00810-3BED-6867-8C07-2D580F614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5883">
            <a:off x="5917814" y="1933472"/>
            <a:ext cx="3171824" cy="34289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244E16F-67C4-5625-6CE0-8A829FE1D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58" y="324786"/>
            <a:ext cx="3687939" cy="17897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10023765" cy="435133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175A20-5E99-4840-A69A-021E2477EF1D}"/>
              </a:ext>
            </a:extLst>
          </p:cNvPr>
          <p:cNvSpPr txBox="1"/>
          <p:nvPr/>
        </p:nvSpPr>
        <p:spPr>
          <a:xfrm>
            <a:off x="1397269" y="5281087"/>
            <a:ext cx="33209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Für Ihre Fragen: </a:t>
            </a:r>
          </a:p>
          <a:p>
            <a:r>
              <a:rPr lang="de-AT" u="sng" dirty="0">
                <a:solidFill>
                  <a:srgbClr val="089AB7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redaktion@mehralslesen.at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u="sng" dirty="0" err="1">
                <a:solidFill>
                  <a:srgbClr val="089AB7"/>
                </a:solidFill>
                <a:latin typeface="+mj-lt"/>
              </a:rPr>
              <a:t>abo@mehralslesen.at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dirty="0">
                <a:latin typeface="+mj-lt"/>
              </a:rPr>
              <a:t>01/589 00-170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5DE053-BA56-C549-BE3F-1CEC46FC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9352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Auf Wiedersehen bei</a:t>
            </a:r>
            <a:endParaRPr lang="de-DE" sz="2400" dirty="0">
              <a:latin typeface="+mn-lt"/>
            </a:endParaRPr>
          </a:p>
        </p:txBody>
      </p:sp>
      <p:pic>
        <p:nvPicPr>
          <p:cNvPr id="5" name="Grafik 4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4023732D-927B-5EB2-86B8-BFD48BDEAC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4316">
            <a:off x="757582" y="1714500"/>
            <a:ext cx="3171824" cy="3428999"/>
          </a:xfrm>
          <a:prstGeom prst="rect">
            <a:avLst/>
          </a:prstGeom>
        </p:spPr>
      </p:pic>
      <p:pic>
        <p:nvPicPr>
          <p:cNvPr id="8" name="Grafik 7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20CC2DAD-BAE1-3AC1-8178-7E478F5F66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4921">
            <a:off x="1883333" y="1505006"/>
            <a:ext cx="3171824" cy="3428999"/>
          </a:xfrm>
          <a:prstGeom prst="rect">
            <a:avLst/>
          </a:prstGeom>
        </p:spPr>
      </p:pic>
      <p:pic>
        <p:nvPicPr>
          <p:cNvPr id="9" name="Grafik 8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61CD8CB6-5670-C173-F608-850A19FAA0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197">
            <a:off x="2962096" y="2003069"/>
            <a:ext cx="3043071" cy="3289807"/>
          </a:xfrm>
          <a:prstGeom prst="rect">
            <a:avLst/>
          </a:prstGeom>
        </p:spPr>
      </p:pic>
      <p:pic>
        <p:nvPicPr>
          <p:cNvPr id="10" name="Grafik 9" descr="Ein Bild, das Text, Im Haus, Danaus gilippus enthält.&#10;&#10;Automatisch generierte Beschreibung">
            <a:extLst>
              <a:ext uri="{FF2B5EF4-FFF2-40B4-BE49-F238E27FC236}">
                <a16:creationId xmlns:a16="http://schemas.microsoft.com/office/drawing/2014/main" id="{41C01A67-1CF7-A0F3-0D94-C2E21F8AFA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943">
            <a:off x="3475659" y="1933473"/>
            <a:ext cx="3171824" cy="3428999"/>
          </a:xfrm>
          <a:prstGeom prst="rect">
            <a:avLst/>
          </a:prstGeom>
        </p:spPr>
      </p:pic>
      <p:pic>
        <p:nvPicPr>
          <p:cNvPr id="12" name="Grafik 11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681D6941-8AA9-A5EB-DE78-5132C099A6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530" y="1947068"/>
            <a:ext cx="3171824" cy="3428999"/>
          </a:xfrm>
          <a:prstGeom prst="rect">
            <a:avLst/>
          </a:prstGeom>
        </p:spPr>
      </p:pic>
      <p:pic>
        <p:nvPicPr>
          <p:cNvPr id="13" name="Grafik 12" descr="Ein Bild, das Logo enthält.&#10;&#10;Automatisch generierte Beschreibung">
            <a:extLst>
              <a:ext uri="{FF2B5EF4-FFF2-40B4-BE49-F238E27FC236}">
                <a16:creationId xmlns:a16="http://schemas.microsoft.com/office/drawing/2014/main" id="{17E4D118-17CE-2E9F-66E1-5BC90E472A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978" y="5254955"/>
            <a:ext cx="1025596" cy="820478"/>
          </a:xfrm>
          <a:prstGeom prst="rect">
            <a:avLst/>
          </a:prstGeom>
        </p:spPr>
      </p:pic>
      <p:pic>
        <p:nvPicPr>
          <p:cNvPr id="15" name="Grafik 14" descr="Ein Bild, das Logo enthält.&#10;&#10;Automatisch generierte Beschreibung">
            <a:extLst>
              <a:ext uri="{FF2B5EF4-FFF2-40B4-BE49-F238E27FC236}">
                <a16:creationId xmlns:a16="http://schemas.microsoft.com/office/drawing/2014/main" id="{4816EF55-E536-2A87-1563-7EF07BBE42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65" y="6140457"/>
            <a:ext cx="2696423" cy="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Wortschatz – Werte – Weltwissen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b="1" dirty="0">
                <a:latin typeface="+mj-lt"/>
              </a:rPr>
              <a:t>Das Jugendrotkreuz </a:t>
            </a:r>
            <a:r>
              <a:rPr lang="de-AT" sz="1800" dirty="0">
                <a:latin typeface="+mj-lt"/>
              </a:rPr>
              <a:t>führt sein Zeitschriften-Angebot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im Schuljahr 2023/24 fort.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/>
              <a:t>Leseförderung und soziales Lernen laut </a:t>
            </a:r>
            <a:r>
              <a:rPr lang="de-DE" sz="1800" dirty="0">
                <a:latin typeface="+mj-lt"/>
              </a:rPr>
              <a:t>Rundschreiben des BMBWF </a:t>
            </a:r>
            <a:r>
              <a:rPr lang="de-DE" sz="1800" dirty="0"/>
              <a:t>(GZ 2022-0.517.169)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solidFill>
                  <a:srgbClr val="C00000"/>
                </a:solidFill>
                <a:latin typeface="+mj-lt"/>
              </a:rPr>
              <a:t>Neu: </a:t>
            </a:r>
            <a:r>
              <a:rPr lang="de-DE" sz="1800" dirty="0">
                <a:latin typeface="+mj-lt"/>
              </a:rPr>
              <a:t>Übergreifende Themen zur Kompetenzentwicklung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entsprechend Lehrplan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F2A8C-8A0C-BA8A-743B-C7269218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60" y="625704"/>
            <a:ext cx="4610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100 % gemeinnützig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Der Reinerlös fließt zur Gänze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in humanitäre Bildung und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Leseförderung für Kinder und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Jugendliche.</a:t>
            </a: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4" name="Inhaltsplatzhalter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E4BD40F7-09D4-9F36-CBA9-BDFE7BBA0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41" y="850012"/>
            <a:ext cx="5550826" cy="47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0062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Unsere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5" y="1750014"/>
            <a:ext cx="6333958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Unser Kompass ist die </a:t>
            </a:r>
            <a:r>
              <a:rPr lang="de-AT" sz="1800" b="1" dirty="0">
                <a:latin typeface="+mj-lt"/>
              </a:rPr>
              <a:t>Wertewelt des Jugendrotkreuzes.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Wir vermitteln eine Haltung des Helfens.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bei Kindern und Jugendlichen </a:t>
            </a:r>
            <a:r>
              <a:rPr lang="de-DE" sz="1800" b="1" dirty="0">
                <a:latin typeface="+mj-lt"/>
              </a:rPr>
              <a:t>Freude am Lesen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wecken.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schaffen </a:t>
            </a:r>
            <a:r>
              <a:rPr lang="de-DE" sz="1800" b="1" dirty="0">
                <a:latin typeface="+mj-lt"/>
              </a:rPr>
              <a:t>Lesekompetenz</a:t>
            </a:r>
            <a:r>
              <a:rPr lang="de-DE" sz="1800" dirty="0">
                <a:latin typeface="+mj-lt"/>
              </a:rPr>
              <a:t> als Voraussetzung für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Bildungschancen von Kindern und Jugendlichen.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Unsere Inhalte sind </a:t>
            </a:r>
            <a:r>
              <a:rPr lang="de-DE" sz="1800" b="1" dirty="0">
                <a:latin typeface="+mj-lt"/>
              </a:rPr>
              <a:t>für den Unterricht geeignet </a:t>
            </a:r>
            <a:r>
              <a:rPr lang="de-DE" sz="1800" dirty="0">
                <a:latin typeface="+mj-lt"/>
              </a:rPr>
              <a:t>und treffen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die </a:t>
            </a:r>
            <a:r>
              <a:rPr lang="de-DE" sz="1800" b="1" dirty="0">
                <a:latin typeface="+mj-lt"/>
              </a:rPr>
              <a:t>Interessen</a:t>
            </a:r>
            <a:r>
              <a:rPr lang="de-DE" sz="1800" dirty="0">
                <a:latin typeface="+mj-lt"/>
              </a:rPr>
              <a:t> unserer </a:t>
            </a:r>
            <a:r>
              <a:rPr lang="de-DE" sz="1800" dirty="0" err="1">
                <a:latin typeface="+mj-lt"/>
              </a:rPr>
              <a:t>Leser:innen</a:t>
            </a:r>
            <a:r>
              <a:rPr lang="de-DE" sz="1800" dirty="0">
                <a:latin typeface="+mj-lt"/>
              </a:rPr>
              <a:t>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mit </a:t>
            </a:r>
            <a:r>
              <a:rPr lang="de-DE" sz="1800" b="1" dirty="0">
                <a:latin typeface="+mj-lt"/>
              </a:rPr>
              <a:t>Qualität</a:t>
            </a:r>
            <a:r>
              <a:rPr lang="de-DE" sz="1800" dirty="0">
                <a:latin typeface="+mj-lt"/>
              </a:rPr>
              <a:t> und guten Argumenten überzeugen.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Hinter unserem Angebot steht eine bewährte </a:t>
            </a:r>
            <a:r>
              <a:rPr lang="de-DE" sz="1800" b="1" dirty="0">
                <a:latin typeface="+mj-lt"/>
              </a:rPr>
              <a:t>gemeinnützige </a:t>
            </a:r>
            <a:br>
              <a:rPr lang="de-DE" sz="1800" b="1" dirty="0">
                <a:latin typeface="+mj-lt"/>
              </a:rPr>
            </a:br>
            <a:r>
              <a:rPr lang="de-DE" sz="1800" b="1" dirty="0">
                <a:latin typeface="+mj-lt"/>
              </a:rPr>
              <a:t>Organisation</a:t>
            </a:r>
            <a:r>
              <a:rPr lang="de-DE" sz="1800" dirty="0">
                <a:latin typeface="+mj-lt"/>
              </a:rPr>
              <a:t>. Der </a:t>
            </a:r>
            <a:r>
              <a:rPr lang="de-DE" sz="1800" b="1" dirty="0">
                <a:latin typeface="+mj-lt"/>
              </a:rPr>
              <a:t>Reinerlös</a:t>
            </a:r>
            <a:r>
              <a:rPr lang="de-DE" sz="1800" dirty="0">
                <a:latin typeface="+mj-lt"/>
              </a:rPr>
              <a:t> kommt den </a:t>
            </a:r>
            <a:r>
              <a:rPr lang="de-DE" sz="1800" b="1" dirty="0">
                <a:latin typeface="+mj-lt"/>
              </a:rPr>
              <a:t>Schulen</a:t>
            </a:r>
            <a:r>
              <a:rPr lang="de-DE" sz="1800" dirty="0">
                <a:latin typeface="+mj-lt"/>
              </a:rPr>
              <a:t> zugute.</a:t>
            </a:r>
          </a:p>
          <a:p>
            <a:pPr>
              <a:buSzPct val="100000"/>
              <a:buBlip>
                <a:blip r:embed="rId2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67A4B1B-E984-1041-AD93-7591EBCF6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621" y="2530719"/>
            <a:ext cx="3415135" cy="33858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3DCE89-91AE-EED3-CDA1-579A7D33E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59" y="1074589"/>
            <a:ext cx="3000510" cy="1456130"/>
          </a:xfrm>
          <a:prstGeom prst="rect">
            <a:avLst/>
          </a:prstGeom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C9FF296D-3064-92A7-8C02-2D68C5B32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8272" y="752604"/>
            <a:ext cx="1025596" cy="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C7DA3CE-89E2-2554-6592-7CA9D2371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756" y="0"/>
            <a:ext cx="9693408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1F1AE82-53B7-D84A-BAC3-D6D130D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Jahresangebot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Volksschule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3D9485-2FB3-C944-8597-4C112586D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834" y="-7191938"/>
            <a:ext cx="1040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Das Zeitschriften-Abo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Ein innovatives Konzept zur Leseförderung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663561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Große Vielfalt an Textsorten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Englisch ab der 1. Schulstufe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mit exklusiven Lesegeschichten, Reportagen, Interviews, Experimenten, Kurz- und Bildgeschichten und vielem mehr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Förderung des Hörverstehens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Passende Übungen zu den Texten – direkt in den Heften sowie vertiefend mit umfangreichen Online-Angeboten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Aktualität und Vielfalt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Der soziale Adventkalender für die Klasse mit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Hörgeschichten, Liedern, Spielen und Videos</a:t>
            </a:r>
            <a:endParaRPr lang="de-DE" sz="1800" dirty="0"/>
          </a:p>
          <a:p>
            <a:pPr>
              <a:buSzPct val="100000"/>
              <a:buBlip>
                <a:blip r:embed="rId2"/>
              </a:buBlip>
            </a:pPr>
            <a:endParaRPr lang="de-AT" sz="1800" dirty="0">
              <a:latin typeface="+mj-lt"/>
            </a:endParaRPr>
          </a:p>
        </p:txBody>
      </p:sp>
      <p:pic>
        <p:nvPicPr>
          <p:cNvPr id="11" name="Grafik 10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C7B7EEBB-C258-39DA-C670-FBC49AF7BF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980" y="335567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Hallo Schule!</a:t>
            </a:r>
            <a:br>
              <a:rPr lang="de-DE" i="1" dirty="0">
                <a:solidFill>
                  <a:srgbClr val="089AB7"/>
                </a:solidFill>
                <a:latin typeface="+mn-lt"/>
              </a:rPr>
            </a:b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35" y="1788340"/>
            <a:ext cx="9914964" cy="4782552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2 Seiten Jahreskreis </a:t>
            </a:r>
            <a:r>
              <a:rPr lang="de-DE" sz="1800" dirty="0">
                <a:latin typeface="+mj-lt"/>
              </a:rPr>
              <a:t>(Jahreszeiten, Weihnachten, Ostern, Muttertag, Vatertag)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Tiergeschichte </a:t>
            </a:r>
            <a:r>
              <a:rPr lang="de-DE" sz="1800" dirty="0">
                <a:latin typeface="+mj-lt"/>
              </a:rPr>
              <a:t>zum Hören und Vorlesen</a:t>
            </a:r>
            <a:endParaRPr lang="de-DE" sz="1800" b="1" dirty="0">
              <a:latin typeface="+mj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Leseübungen</a:t>
            </a:r>
            <a:r>
              <a:rPr lang="de-DE" sz="1800" dirty="0">
                <a:latin typeface="+mj-lt"/>
              </a:rPr>
              <a:t> zu den Gedichten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Tier-</a:t>
            </a:r>
            <a:r>
              <a:rPr lang="de-DE" sz="1800" b="1" dirty="0" err="1">
                <a:latin typeface="+mj-lt"/>
              </a:rPr>
              <a:t>Erklärposter</a:t>
            </a:r>
            <a:endParaRPr lang="de-DE" sz="1800" dirty="0">
              <a:latin typeface="+mj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Rätsel/Fehlersuchbild</a:t>
            </a:r>
            <a:r>
              <a:rPr lang="de-DE" sz="1800" dirty="0">
                <a:latin typeface="+mj-lt"/>
              </a:rPr>
              <a:t>: zunehmender Schwierigkeitsgrad mit Fortschritt des Schuljahres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Link zur Jahresplanung: </a:t>
            </a:r>
            <a:r>
              <a:rPr lang="de-DE" sz="1800" u="sng" dirty="0">
                <a:solidFill>
                  <a:srgbClr val="089AB7"/>
                </a:solidFill>
                <a:latin typeface="+mj-lt"/>
              </a:rPr>
              <a:t>www.mehralslesen.at</a:t>
            </a:r>
            <a:r>
              <a:rPr lang="de-DE" sz="1800" u="sng" dirty="0">
                <a:solidFill>
                  <a:srgbClr val="089AB7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/hallo-schule/</a:t>
            </a:r>
            <a:r>
              <a:rPr lang="de-DE" sz="1800" u="sng" dirty="0">
                <a:solidFill>
                  <a:srgbClr val="089AB7"/>
                </a:solidFill>
                <a:latin typeface="+mj-lt"/>
              </a:rPr>
              <a:t>jahresplanung23</a:t>
            </a:r>
          </a:p>
          <a:p>
            <a:pPr marL="0" indent="0">
              <a:buSzPct val="100000"/>
              <a:buNone/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Online-Material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Arbeitsblätter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Wort- und Bildkarten </a:t>
            </a:r>
            <a:r>
              <a:rPr lang="de-DE" sz="1800" dirty="0">
                <a:latin typeface="+mj-lt"/>
              </a:rPr>
              <a:t>zur Wortschatzerarbeitung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Hörübungen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dirty="0">
                <a:latin typeface="+mj-lt"/>
              </a:rPr>
              <a:t>Einfache interaktive </a:t>
            </a:r>
            <a:r>
              <a:rPr lang="de-DE" sz="1800" b="1" dirty="0">
                <a:latin typeface="+mj-lt"/>
              </a:rPr>
              <a:t>Lernspiele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800" b="1" dirty="0">
                <a:latin typeface="+mj-lt"/>
              </a:rPr>
              <a:t>App für alle Endgeräte </a:t>
            </a:r>
            <a:r>
              <a:rPr lang="de-DE" sz="1800" dirty="0">
                <a:latin typeface="+mj-lt"/>
              </a:rPr>
              <a:t>(aktuelles Heft + Übungen; mit Archivfunktion)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endParaRPr lang="de-DE" sz="1800" dirty="0">
              <a:latin typeface="+mj-lt"/>
            </a:endParaRPr>
          </a:p>
          <a:p>
            <a:pPr marL="0" indent="0">
              <a:buClr>
                <a:srgbClr val="089AB7"/>
              </a:buClr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7" name="Grafik 6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1C8BD5DB-D08E-EA70-E5E0-220D7A1A07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33" y="335567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54990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Meine Welt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610315"/>
            <a:ext cx="10023765" cy="3111627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2 Seiten </a:t>
            </a:r>
            <a:r>
              <a:rPr lang="de-DE" sz="1800" b="1" dirty="0">
                <a:latin typeface="+mj-lt"/>
              </a:rPr>
              <a:t>Jahreskreis </a:t>
            </a:r>
            <a:r>
              <a:rPr lang="de-DE" sz="1800" dirty="0">
                <a:latin typeface="+mj-lt"/>
              </a:rPr>
              <a:t>(Jahreszeiten, Muttertag, Vatertag, Weihnachten, Ostern)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Toni, Mo &amp; Sowieso </a:t>
            </a:r>
            <a:r>
              <a:rPr lang="de-DE" sz="1800" dirty="0">
                <a:latin typeface="+mj-lt"/>
              </a:rPr>
              <a:t>– Geschichte zum Mitraten von </a:t>
            </a:r>
            <a:r>
              <a:rPr lang="de-DE" sz="1800" b="1" dirty="0">
                <a:latin typeface="+mj-lt"/>
              </a:rPr>
              <a:t>Michaela Holzinger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Safer Internet </a:t>
            </a:r>
            <a:r>
              <a:rPr lang="de-DE" sz="1800" dirty="0">
                <a:latin typeface="+mj-lt"/>
              </a:rPr>
              <a:t>– allererste Infos zum Online-Sein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Finn + Funny</a:t>
            </a:r>
            <a:r>
              <a:rPr lang="de-DE" sz="1800" dirty="0">
                <a:latin typeface="+mj-lt"/>
              </a:rPr>
              <a:t>: Geschichten im Comic-Stil  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Leseübungen</a:t>
            </a:r>
            <a:r>
              <a:rPr lang="de-DE" sz="1800" dirty="0">
                <a:latin typeface="+mj-lt"/>
              </a:rPr>
              <a:t> zu den Gedichten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wiederkehrendes Rätselformat: </a:t>
            </a:r>
            <a:r>
              <a:rPr lang="de-DE" sz="1800" b="1" dirty="0" err="1">
                <a:latin typeface="+mj-lt"/>
              </a:rPr>
              <a:t>Suchkritzler</a:t>
            </a:r>
            <a:r>
              <a:rPr lang="de-DE" sz="1800" b="1" dirty="0">
                <a:latin typeface="+mj-lt"/>
              </a:rPr>
              <a:t> mit Leseübung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Link zur Jahresplanung: </a:t>
            </a:r>
            <a:r>
              <a:rPr lang="de-DE" sz="1800" u="sng" dirty="0" err="1">
                <a:solidFill>
                  <a:srgbClr val="089AB7"/>
                </a:solidFill>
                <a:latin typeface="+mj-lt"/>
              </a:rPr>
              <a:t>www.mehralslesen.at</a:t>
            </a:r>
            <a:r>
              <a:rPr lang="de-DE" sz="1800" u="sng" dirty="0">
                <a:solidFill>
                  <a:srgbClr val="089AB7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/meinewelt/</a:t>
            </a:r>
            <a:r>
              <a:rPr lang="de-DE" sz="1800" u="sng" dirty="0">
                <a:solidFill>
                  <a:srgbClr val="089AB7"/>
                </a:solidFill>
                <a:latin typeface="+mj-lt"/>
              </a:rPr>
              <a:t>jahresplanung23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54074" y="4859501"/>
            <a:ext cx="6859346" cy="1788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  <a:endParaRPr dirty="0">
              <a:solidFill>
                <a:srgbClr val="C00000"/>
              </a:solidFill>
              <a:cs typeface="Trebuchet MS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dirty="0">
                <a:latin typeface="+mj-lt"/>
              </a:rPr>
              <a:t>Arbeitsblätter, </a:t>
            </a:r>
            <a:r>
              <a:rPr lang="de-AT" sz="1700" b="1" dirty="0">
                <a:latin typeface="+mj-lt"/>
              </a:rPr>
              <a:t>Lese-Rallye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Hörübungen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„Leseblätter“ </a:t>
            </a:r>
            <a:r>
              <a:rPr lang="de-AT" sz="1700" dirty="0">
                <a:latin typeface="+mj-lt"/>
              </a:rPr>
              <a:t>zu „Toni, Mo &amp; Sowieso“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App für alle Endgeräte </a:t>
            </a:r>
            <a:r>
              <a:rPr lang="de-AT" sz="1700" dirty="0">
                <a:latin typeface="+mj-lt"/>
              </a:rPr>
              <a:t>(aktuelles Heft + Übungen; mit Archivfunktion)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endParaRPr sz="1700" dirty="0">
              <a:latin typeface="+mj-lt"/>
            </a:endParaRPr>
          </a:p>
        </p:txBody>
      </p:sp>
      <p:pic>
        <p:nvPicPr>
          <p:cNvPr id="12" name="Grafik 11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5B017866-03C1-7C96-8ED3-860E4F2D34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33" y="335567"/>
            <a:ext cx="317182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5DD088D6-CB47-1B2E-188F-62F3004F1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5057">
            <a:off x="8086373" y="405162"/>
            <a:ext cx="3043071" cy="3289807"/>
          </a:xfrm>
          <a:prstGeom prst="rect">
            <a:avLst/>
          </a:prstGeom>
        </p:spPr>
      </p:pic>
      <p:pic>
        <p:nvPicPr>
          <p:cNvPr id="9" name="Grafik 8" descr="Ein Bild, das Text, Im Haus, Danaus gilippus enthält.&#10;&#10;Automatisch generierte Beschreibung">
            <a:extLst>
              <a:ext uri="{FF2B5EF4-FFF2-40B4-BE49-F238E27FC236}">
                <a16:creationId xmlns:a16="http://schemas.microsoft.com/office/drawing/2014/main" id="{E8AFA667-BCA9-F731-E23C-841152D6DF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609" y="335567"/>
            <a:ext cx="3171824" cy="3428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92231"/>
            <a:ext cx="6416966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Mein Express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844984"/>
            <a:ext cx="10023765" cy="2465688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Blip>
                <a:blip r:embed="rId5"/>
              </a:buBlip>
            </a:pPr>
            <a:r>
              <a:rPr lang="de-DE" sz="1800" b="1" dirty="0">
                <a:latin typeface="+mj-lt"/>
              </a:rPr>
              <a:t>Lese- und Hörgeschichte </a:t>
            </a:r>
            <a:r>
              <a:rPr lang="de-DE" sz="1800" dirty="0">
                <a:latin typeface="+mj-lt"/>
              </a:rPr>
              <a:t>Finn + Funny von Christine Auer</a:t>
            </a:r>
            <a:endParaRPr lang="de-DE" sz="1800" dirty="0">
              <a:highlight>
                <a:srgbClr val="FF00FF"/>
              </a:highlight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r>
              <a:rPr lang="de-DE" sz="1800" dirty="0">
                <a:latin typeface="+mj-lt"/>
              </a:rPr>
              <a:t>2 Seiten </a:t>
            </a:r>
            <a:r>
              <a:rPr lang="de-DE" sz="1800" b="1" dirty="0">
                <a:latin typeface="+mj-lt"/>
              </a:rPr>
              <a:t>Jahreskreis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800" dirty="0">
                <a:latin typeface="+mj-lt"/>
              </a:rPr>
              <a:t>Geschichten neu erzählt – </a:t>
            </a:r>
            <a:r>
              <a:rPr lang="de-DE" sz="1800" b="1" dirty="0">
                <a:latin typeface="+mj-lt"/>
              </a:rPr>
              <a:t>Märchen, Fabeln, Sagen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800" b="1" dirty="0">
                <a:latin typeface="+mj-lt"/>
              </a:rPr>
              <a:t>Gedichte-Rubrik:</a:t>
            </a:r>
            <a:r>
              <a:rPr lang="de-DE" sz="1800" dirty="0">
                <a:latin typeface="+mj-lt"/>
              </a:rPr>
              <a:t> Verlagerung ins Heftinnere zwecks besserer Wahrnehmung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800" b="1" dirty="0">
                <a:latin typeface="+mj-lt"/>
              </a:rPr>
              <a:t>Gewinnspiele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800" dirty="0">
                <a:latin typeface="+mj-lt"/>
              </a:rPr>
              <a:t>Link zur Jahresplanung: </a:t>
            </a:r>
            <a:r>
              <a:rPr lang="de-DE" sz="1800" u="sng" dirty="0" err="1">
                <a:solidFill>
                  <a:srgbClr val="089AB7"/>
                </a:solidFill>
                <a:latin typeface="+mj-lt"/>
              </a:rPr>
              <a:t>www.mehralslesen.at</a:t>
            </a:r>
            <a:r>
              <a:rPr lang="de-DE" sz="1800" u="sng" dirty="0">
                <a:solidFill>
                  <a:srgbClr val="089AB7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/meinexpress/</a:t>
            </a:r>
            <a:r>
              <a:rPr lang="de-DE" sz="1800" u="sng" dirty="0">
                <a:solidFill>
                  <a:srgbClr val="089AB7"/>
                </a:solidFill>
                <a:latin typeface="+mj-lt"/>
              </a:rPr>
              <a:t>jahresplanung23</a:t>
            </a:r>
          </a:p>
          <a:p>
            <a:pPr>
              <a:buSzPct val="100000"/>
              <a:buBlip>
                <a:blip r:embed="rId5"/>
              </a:buBlip>
            </a:pPr>
            <a:endParaRPr lang="de-DE" sz="1800" dirty="0"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endParaRPr lang="de-DE" sz="1800" b="1" dirty="0"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38835" y="4463104"/>
            <a:ext cx="4657165" cy="2093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  <a:endParaRPr lang="de-AT" sz="1600" b="1" dirty="0">
              <a:latin typeface="+mj-lt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600" dirty="0">
                <a:latin typeface="+mj-lt"/>
              </a:rPr>
              <a:t>Arbeitsblätter, Lese-Rallye, Unterrichtstipps</a:t>
            </a:r>
            <a:endParaRPr lang="de-DE" sz="1600" dirty="0">
              <a:latin typeface="+mj-lt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sz="1600" i="1" dirty="0">
                <a:latin typeface="+mj-lt"/>
              </a:rPr>
              <a:t>Winston Express</a:t>
            </a:r>
            <a:r>
              <a:rPr lang="de-DE" sz="1600" dirty="0">
                <a:latin typeface="+mj-lt"/>
              </a:rPr>
              <a:t>: </a:t>
            </a:r>
            <a:r>
              <a:rPr lang="de-DE" sz="1600" b="1" dirty="0">
                <a:latin typeface="+mj-lt"/>
              </a:rPr>
              <a:t>interaktiver</a:t>
            </a:r>
            <a:r>
              <a:rPr lang="de-DE" sz="1600" dirty="0">
                <a:latin typeface="+mj-lt"/>
              </a:rPr>
              <a:t> </a:t>
            </a:r>
            <a:r>
              <a:rPr lang="de-DE" sz="1600" b="1" dirty="0">
                <a:latin typeface="+mj-lt"/>
              </a:rPr>
              <a:t>Vokabeltrainer</a:t>
            </a:r>
            <a:r>
              <a:rPr lang="de-DE" sz="1600" dirty="0">
                <a:latin typeface="+mj-lt"/>
              </a:rPr>
              <a:t> </a:t>
            </a:r>
            <a:br>
              <a:rPr lang="de-DE" sz="1600" dirty="0">
                <a:latin typeface="+mj-lt"/>
              </a:rPr>
            </a:br>
            <a:r>
              <a:rPr lang="de-DE" sz="1600" dirty="0">
                <a:latin typeface="+mj-lt"/>
              </a:rPr>
              <a:t>zu jeder Ausgabe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sz="1600" b="1" dirty="0">
                <a:latin typeface="+mj-lt"/>
              </a:rPr>
              <a:t>interaktive </a:t>
            </a:r>
            <a:r>
              <a:rPr lang="de-DE" sz="1600" dirty="0">
                <a:latin typeface="+mj-lt"/>
              </a:rPr>
              <a:t>Lernspiele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sz="1600" dirty="0">
                <a:latin typeface="+mj-lt"/>
              </a:rPr>
              <a:t>Ein digital ausfüllbares Arbeitsblatt pro Ausgabe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600" b="1" dirty="0">
                <a:latin typeface="+mj-lt"/>
              </a:rPr>
              <a:t>Hörübungen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4387F8B-792E-4D83-AFD9-A475F7E40CF5}"/>
              </a:ext>
            </a:extLst>
          </p:cNvPr>
          <p:cNvSpPr txBox="1"/>
          <p:nvPr/>
        </p:nvSpPr>
        <p:spPr>
          <a:xfrm>
            <a:off x="6116343" y="4536831"/>
            <a:ext cx="5698053" cy="97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510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sz="1600" b="1" dirty="0">
                <a:latin typeface="+mj-lt"/>
              </a:rPr>
              <a:t>„</a:t>
            </a:r>
            <a:r>
              <a:rPr sz="1600" b="1" dirty="0" err="1">
                <a:latin typeface="+mj-lt"/>
              </a:rPr>
              <a:t>Leseblätter</a:t>
            </a:r>
            <a:r>
              <a:rPr sz="1600" b="1" dirty="0">
                <a:latin typeface="+mj-lt"/>
              </a:rPr>
              <a:t>“</a:t>
            </a:r>
            <a:r>
              <a:rPr lang="de-AT" sz="1600" b="1" dirty="0">
                <a:latin typeface="+mj-lt"/>
              </a:rPr>
              <a:t> </a:t>
            </a:r>
            <a:r>
              <a:rPr lang="de-DE" sz="1600" dirty="0">
                <a:latin typeface="+mj-lt"/>
              </a:rPr>
              <a:t>zu „</a:t>
            </a:r>
            <a:r>
              <a:rPr lang="de-DE" sz="1600" dirty="0" err="1">
                <a:latin typeface="+mj-lt"/>
              </a:rPr>
              <a:t>Dilemmageschichten</a:t>
            </a:r>
            <a:r>
              <a:rPr lang="de-DE" sz="1600" dirty="0">
                <a:latin typeface="+mj-lt"/>
              </a:rPr>
              <a:t>“ und „Finn + Funny“</a:t>
            </a:r>
            <a:endParaRPr lang="de-DE" sz="1600" i="1" dirty="0">
              <a:latin typeface="+mj-lt"/>
            </a:endParaRPr>
          </a:p>
          <a:p>
            <a:pPr marL="298450" indent="-285750">
              <a:lnSpc>
                <a:spcPts val="2560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sz="1600" b="1" dirty="0">
                <a:latin typeface="+mj-lt"/>
              </a:rPr>
              <a:t>App für alle </a:t>
            </a:r>
            <a:r>
              <a:rPr sz="1600" b="1" dirty="0" err="1">
                <a:latin typeface="+mj-lt"/>
              </a:rPr>
              <a:t>Endgeräte</a:t>
            </a:r>
            <a:r>
              <a:rPr lang="de-AT" sz="1600" b="1" dirty="0">
                <a:latin typeface="+mj-lt"/>
              </a:rPr>
              <a:t> </a:t>
            </a:r>
            <a:r>
              <a:rPr lang="de-AT" sz="1600" dirty="0">
                <a:latin typeface="+mj-lt"/>
              </a:rPr>
              <a:t>(aktuelles Heft + Übungen;</a:t>
            </a:r>
            <a:br>
              <a:rPr lang="de-AT" sz="1600" dirty="0">
                <a:latin typeface="+mj-lt"/>
              </a:rPr>
            </a:br>
            <a:r>
              <a:rPr lang="de-AT" sz="1600" dirty="0">
                <a:latin typeface="+mj-lt"/>
              </a:rPr>
              <a:t>Archivfunktion)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30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Macintosh PowerPoint</Application>
  <PresentationFormat>Breitbild</PresentationFormat>
  <Paragraphs>100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 </vt:lpstr>
      <vt:lpstr>Mehr als Lesen Wortschatz – Werte – Weltwissen</vt:lpstr>
      <vt:lpstr>Mehr als Lesen 100 % gemeinnützig</vt:lpstr>
      <vt:lpstr>Unsere Ziele</vt:lpstr>
      <vt:lpstr>Jahresangebot Volksschule</vt:lpstr>
      <vt:lpstr>Das Zeitschriften-Abo Ein innovatives Konzept zur Leseförderung</vt:lpstr>
      <vt:lpstr>Hallo Schule! </vt:lpstr>
      <vt:lpstr>Meine Welt</vt:lpstr>
      <vt:lpstr>Mein Express</vt:lpstr>
      <vt:lpstr>Praktisch didaktisch </vt:lpstr>
      <vt:lpstr>www.mehralslesen.at &gt; Service Informationen für Referent:innen</vt:lpstr>
      <vt:lpstr>Auf Wiedersehen bei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Aistleitner</dc:creator>
  <cp:lastModifiedBy>Michael Achleitner</cp:lastModifiedBy>
  <cp:revision>216</cp:revision>
  <dcterms:created xsi:type="dcterms:W3CDTF">2021-03-29T10:29:24Z</dcterms:created>
  <dcterms:modified xsi:type="dcterms:W3CDTF">2023-04-17T21:39:27Z</dcterms:modified>
</cp:coreProperties>
</file>